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handoutMasterIdLst>
    <p:handoutMasterId r:id="rId18"/>
  </p:handoutMasterIdLst>
  <p:sldIdLst>
    <p:sldId id="256" r:id="rId2"/>
    <p:sldId id="260" r:id="rId3"/>
    <p:sldId id="264" r:id="rId4"/>
    <p:sldId id="265" r:id="rId5"/>
    <p:sldId id="266" r:id="rId6"/>
    <p:sldId id="271" r:id="rId7"/>
    <p:sldId id="267" r:id="rId8"/>
    <p:sldId id="277" r:id="rId9"/>
    <p:sldId id="268" r:id="rId10"/>
    <p:sldId id="269" r:id="rId11"/>
    <p:sldId id="272" r:id="rId12"/>
    <p:sldId id="273" r:id="rId13"/>
    <p:sldId id="275" r:id="rId14"/>
    <p:sldId id="270" r:id="rId15"/>
    <p:sldId id="276" r:id="rId16"/>
  </p:sldIdLst>
  <p:sldSz cx="9144000" cy="6858000" type="screen4x3"/>
  <p:notesSz cx="6858000" cy="9144000"/>
  <p:defaultTextStyle>
    <a:defPPr>
      <a:defRPr lang="is-I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 autoAdjust="0"/>
    <p:restoredTop sz="94628" autoAdjust="0"/>
  </p:normalViewPr>
  <p:slideViewPr>
    <p:cSldViewPr>
      <p:cViewPr varScale="1">
        <p:scale>
          <a:sx n="87" d="100"/>
          <a:sy n="87" d="100"/>
        </p:scale>
        <p:origin x="-106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is-I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724E4A56-AF5A-4C8B-8B58-3D51951102AE}" type="datetimeFigureOut">
              <a:rPr lang="is-IS"/>
              <a:pPr>
                <a:defRPr/>
              </a:pPr>
              <a:t>25.2.2009</a:t>
            </a:fld>
            <a:endParaRPr lang="is-I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is-I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914A272F-179B-4F2E-9CFC-414C02A77365}" type="slidenum">
              <a:rPr lang="is-IS"/>
              <a:pPr>
                <a:defRPr/>
              </a:pPr>
              <a:t>‹#›</a:t>
            </a:fld>
            <a:endParaRPr lang="is-I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is-I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5863628E-F319-4734-8F3A-5DA644119548}" type="datetimeFigureOut">
              <a:rPr lang="is-IS"/>
              <a:pPr>
                <a:defRPr/>
              </a:pPr>
              <a:t>25.2.2009</a:t>
            </a:fld>
            <a:endParaRPr lang="is-I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is-I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is-IS" noProof="0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is-I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AAF237EE-8218-473E-98FD-F12ADECBC9E3}" type="slidenum">
              <a:rPr lang="is-IS"/>
              <a:pPr>
                <a:defRPr/>
              </a:pPr>
              <a:t>‹#›</a:t>
            </a:fld>
            <a:endParaRPr lang="is-I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1229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4964A44-8678-4DC9-95FE-E653924E41EA}" type="slidenum">
              <a:rPr lang="is-I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is-I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is-I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is-I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690145-59B8-48B9-BE79-9BED15F929B1}" type="datetimeFigureOut">
              <a:rPr lang="is-IS"/>
              <a:pPr>
                <a:defRPr/>
              </a:pPr>
              <a:t>25.2.2009</a:t>
            </a:fld>
            <a:endParaRPr lang="is-I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s-I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FEDC6C-4BCD-4FAC-8308-AE77EB61DEA4}" type="slidenum">
              <a:rPr lang="is-IS"/>
              <a:pPr>
                <a:defRPr/>
              </a:pPr>
              <a:t>‹#›</a:t>
            </a:fld>
            <a:endParaRPr lang="is-I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s-I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s-I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616EA5-9B7C-4F85-98A2-753CD67C0DE0}" type="datetimeFigureOut">
              <a:rPr lang="is-IS"/>
              <a:pPr>
                <a:defRPr/>
              </a:pPr>
              <a:t>25.2.2009</a:t>
            </a:fld>
            <a:endParaRPr lang="is-I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s-I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27F150-D7CE-4B58-B23E-9237ED83F687}" type="slidenum">
              <a:rPr lang="is-IS"/>
              <a:pPr>
                <a:defRPr/>
              </a:pPr>
              <a:t>‹#›</a:t>
            </a:fld>
            <a:endParaRPr lang="is-I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is-I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0BE270-2E88-43C1-B2E8-A7420E05F7D7}" type="datetimeFigureOut">
              <a:rPr lang="is-IS"/>
              <a:pPr>
                <a:defRPr/>
              </a:pPr>
              <a:t>25.2.2009</a:t>
            </a:fld>
            <a:endParaRPr lang="is-I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s-I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28C10E-362F-4630-82C4-4A3E5E624B3F}" type="slidenum">
              <a:rPr lang="is-IS"/>
              <a:pPr>
                <a:defRPr/>
              </a:pPr>
              <a:t>‹#›</a:t>
            </a:fld>
            <a:endParaRPr lang="is-I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s-I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s-I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s-I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9DA763-92EB-4A91-89E5-0F36B4DAACB3}" type="datetimeFigureOut">
              <a:rPr lang="is-IS"/>
              <a:pPr>
                <a:defRPr/>
              </a:pPr>
              <a:t>25.2.2009</a:t>
            </a:fld>
            <a:endParaRPr lang="is-I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s-I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608673-A891-4E2C-9C91-A7E2EF3BD22B}" type="slidenum">
              <a:rPr lang="is-IS"/>
              <a:pPr>
                <a:defRPr/>
              </a:pPr>
              <a:t>‹#›</a:t>
            </a:fld>
            <a:endParaRPr lang="is-I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is-I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s-I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s-I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91F6BF-0D70-4690-B8A9-D1B7A80390B7}" type="datetimeFigureOut">
              <a:rPr lang="is-IS"/>
              <a:pPr>
                <a:defRPr/>
              </a:pPr>
              <a:t>25.2.2009</a:t>
            </a:fld>
            <a:endParaRPr lang="is-I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s-I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994247-B8AF-47C5-B351-6363295FA711}" type="slidenum">
              <a:rPr lang="is-IS"/>
              <a:pPr>
                <a:defRPr/>
              </a:pPr>
              <a:t>‹#›</a:t>
            </a:fld>
            <a:endParaRPr lang="is-I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s-I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A16F10-AFAC-4276-994D-D60D25176B8F}" type="datetimeFigureOut">
              <a:rPr lang="is-IS"/>
              <a:pPr>
                <a:defRPr/>
              </a:pPr>
              <a:t>25.2.2009</a:t>
            </a:fld>
            <a:endParaRPr lang="is-I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s-I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91EC91-E0DF-4381-98DF-605B12C0A9CF}" type="slidenum">
              <a:rPr lang="is-IS"/>
              <a:pPr>
                <a:defRPr/>
              </a:pPr>
              <a:t>‹#›</a:t>
            </a:fld>
            <a:endParaRPr lang="is-I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B55C83-B341-4052-97A1-DDD1DDBB09A8}" type="datetimeFigureOut">
              <a:rPr lang="is-IS"/>
              <a:pPr>
                <a:defRPr/>
              </a:pPr>
              <a:t>25.2.2009</a:t>
            </a:fld>
            <a:endParaRPr lang="is-I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s-I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86EBC1-6F84-4679-9765-279016DBD6FD}" type="slidenum">
              <a:rPr lang="is-IS"/>
              <a:pPr>
                <a:defRPr/>
              </a:pPr>
              <a:t>‹#›</a:t>
            </a:fld>
            <a:endParaRPr lang="is-I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s-I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s-I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D342FB-2ED3-40E0-A711-7BBD6BC77301}" type="datetimeFigureOut">
              <a:rPr lang="is-IS"/>
              <a:pPr>
                <a:defRPr/>
              </a:pPr>
              <a:t>25.2.2009</a:t>
            </a:fld>
            <a:endParaRPr lang="is-I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s-I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4F1EFE-E80F-4E22-B99C-DB169CD72984}" type="slidenum">
              <a:rPr lang="is-IS"/>
              <a:pPr>
                <a:defRPr/>
              </a:pPr>
              <a:t>‹#›</a:t>
            </a:fld>
            <a:endParaRPr lang="is-I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s-I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s-I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25C96F-A1F2-42C2-8D49-5571958D65FC}" type="datetimeFigureOut">
              <a:rPr lang="is-IS"/>
              <a:pPr>
                <a:defRPr/>
              </a:pPr>
              <a:t>25.2.2009</a:t>
            </a:fld>
            <a:endParaRPr lang="is-I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s-I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BA0725-1703-4964-A1AC-53494FC42AFA}" type="slidenum">
              <a:rPr lang="is-IS"/>
              <a:pPr>
                <a:defRPr/>
              </a:pPr>
              <a:t>‹#›</a:t>
            </a:fld>
            <a:endParaRPr lang="is-I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s-I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s-I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2841E1-E968-4307-B63C-FF3F638BC2B1}" type="datetimeFigureOut">
              <a:rPr lang="is-IS"/>
              <a:pPr>
                <a:defRPr/>
              </a:pPr>
              <a:t>25.2.2009</a:t>
            </a:fld>
            <a:endParaRPr lang="is-I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s-I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F84D47-947E-41A3-8451-FB2311677802}" type="slidenum">
              <a:rPr lang="is-IS"/>
              <a:pPr>
                <a:defRPr/>
              </a:pPr>
              <a:t>‹#›</a:t>
            </a:fld>
            <a:endParaRPr lang="is-I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is-I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s-I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ED5172-01F6-423F-BDCA-06D66506C00D}" type="datetimeFigureOut">
              <a:rPr lang="is-IS"/>
              <a:pPr>
                <a:defRPr/>
              </a:pPr>
              <a:t>25.2.2009</a:t>
            </a:fld>
            <a:endParaRPr lang="is-I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s-I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08E3FE-D869-4CE5-B5A8-8CF5D0DDE58C}" type="slidenum">
              <a:rPr lang="is-IS"/>
              <a:pPr>
                <a:defRPr/>
              </a:pPr>
              <a:t>‹#›</a:t>
            </a:fld>
            <a:endParaRPr lang="is-I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is-I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s-I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383FC78-8604-4B98-B5F0-A76C8AC5AE9C}" type="datetimeFigureOut">
              <a:rPr lang="is-IS"/>
              <a:pPr>
                <a:defRPr/>
              </a:pPr>
              <a:t>25.2.2009</a:t>
            </a:fld>
            <a:endParaRPr lang="is-I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is-I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05725B9-3C85-49EA-998B-7C773B057671}" type="slidenum">
              <a:rPr lang="is-IS"/>
              <a:pPr>
                <a:defRPr/>
              </a:pPr>
              <a:t>‹#›</a:t>
            </a:fld>
            <a:endParaRPr lang="is-I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s-I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1"/>
          <p:cNvSpPr>
            <a:spLocks noGrp="1"/>
          </p:cNvSpPr>
          <p:nvPr>
            <p:ph type="ctrTitle"/>
          </p:nvPr>
        </p:nvSpPr>
        <p:spPr>
          <a:xfrm>
            <a:off x="4000500" y="2130425"/>
            <a:ext cx="4457700" cy="1470025"/>
          </a:xfrm>
        </p:spPr>
        <p:txBody>
          <a:bodyPr/>
          <a:lstStyle/>
          <a:p>
            <a:pPr eaLnBrk="1" hangingPunct="1"/>
            <a:r>
              <a:rPr lang="is-IS" smtClean="0"/>
              <a:t>Sólarræsting ehf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214813" y="3886200"/>
            <a:ext cx="3929062" cy="17526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is-IS" dirty="0" smtClean="0"/>
              <a:t>Svanurinn og áhrif hans á rekstur Sólarræstingar</a:t>
            </a:r>
          </a:p>
        </p:txBody>
      </p:sp>
      <p:pic>
        <p:nvPicPr>
          <p:cNvPr id="2052" name="Picture 3" descr="logo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29250" y="1143000"/>
            <a:ext cx="1420813" cy="893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6" descr="staff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88" y="1071563"/>
            <a:ext cx="3733800" cy="481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s-IS" smtClean="0"/>
              <a:t> </a:t>
            </a:r>
          </a:p>
        </p:txBody>
      </p:sp>
      <p:pic>
        <p:nvPicPr>
          <p:cNvPr id="3075" name="Content Placeholder 3" descr="ja_logo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6429375" y="428625"/>
            <a:ext cx="2066925" cy="771525"/>
          </a:xfrm>
        </p:spPr>
      </p:pic>
      <p:sp>
        <p:nvSpPr>
          <p:cNvPr id="3076" name="TextBox 6"/>
          <p:cNvSpPr txBox="1">
            <a:spLocks noChangeArrowheads="1"/>
          </p:cNvSpPr>
          <p:nvPr/>
        </p:nvSpPr>
        <p:spPr bwMode="auto">
          <a:xfrm>
            <a:off x="500063" y="1785938"/>
            <a:ext cx="8143875" cy="4186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s-IS" sz="3200">
                <a:latin typeface="Calibri" pitchFamily="34" charset="0"/>
              </a:rPr>
              <a:t>Almennt um fyrirtækið</a:t>
            </a:r>
            <a:r>
              <a:rPr lang="is-IS">
                <a:latin typeface="Calibri" pitchFamily="34" charset="0"/>
              </a:rPr>
              <a:t> </a:t>
            </a:r>
          </a:p>
          <a:p>
            <a:pPr algn="ctr"/>
            <a:endParaRPr lang="is-IS">
              <a:latin typeface="Calibri" pitchFamily="34" charset="0"/>
            </a:endParaRPr>
          </a:p>
          <a:p>
            <a:pPr>
              <a:buFont typeface="Arial" charset="0"/>
              <a:buChar char="•"/>
            </a:pPr>
            <a:r>
              <a:rPr lang="is-IS">
                <a:latin typeface="Calibri" pitchFamily="34" charset="0"/>
              </a:rPr>
              <a:t> Sólarræsting er leiðandi fyrirtæki í almennum ræstingum á höfuðborgarsvæðinu.  </a:t>
            </a:r>
          </a:p>
          <a:p>
            <a:endParaRPr lang="is-IS">
              <a:latin typeface="Calibri" pitchFamily="34" charset="0"/>
            </a:endParaRPr>
          </a:p>
          <a:p>
            <a:pPr>
              <a:buFont typeface="Arial" charset="0"/>
              <a:buChar char="•"/>
            </a:pPr>
            <a:r>
              <a:rPr lang="is-IS">
                <a:latin typeface="Calibri" pitchFamily="34" charset="0"/>
              </a:rPr>
              <a:t> Fyrirtækið er stofnað 2002 af Einari Ólafssyni</a:t>
            </a:r>
          </a:p>
          <a:p>
            <a:endParaRPr lang="is-IS">
              <a:latin typeface="Calibri" pitchFamily="34" charset="0"/>
            </a:endParaRPr>
          </a:p>
          <a:p>
            <a:pPr>
              <a:buFont typeface="Arial" charset="0"/>
              <a:buChar char="•"/>
            </a:pPr>
            <a:r>
              <a:rPr lang="is-IS">
                <a:latin typeface="Calibri" pitchFamily="34" charset="0"/>
              </a:rPr>
              <a:t>  Starfsmenn í dag eru um 110</a:t>
            </a:r>
          </a:p>
          <a:p>
            <a:endParaRPr lang="is-IS">
              <a:latin typeface="Calibri" pitchFamily="34" charset="0"/>
            </a:endParaRPr>
          </a:p>
          <a:p>
            <a:pPr>
              <a:buFont typeface="Arial" charset="0"/>
              <a:buChar char="•"/>
            </a:pPr>
            <a:r>
              <a:rPr lang="is-IS">
                <a:latin typeface="Calibri" pitchFamily="34" charset="0"/>
              </a:rPr>
              <a:t> Helstu viðskiptamenn eru ríkisstofnanir og bæjarfélög og einnig fjöldi almennra fyrirtækja</a:t>
            </a:r>
          </a:p>
          <a:p>
            <a:endParaRPr lang="is-IS">
              <a:latin typeface="Calibri" pitchFamily="34" charset="0"/>
            </a:endParaRPr>
          </a:p>
          <a:p>
            <a:pPr>
              <a:buFont typeface="Arial" charset="0"/>
              <a:buChar char="•"/>
            </a:pPr>
            <a:r>
              <a:rPr lang="is-IS">
                <a:latin typeface="Calibri" pitchFamily="34" charset="0"/>
              </a:rPr>
              <a:t> Daglega eru þrifnir yfir 110 þúsund m2.</a:t>
            </a:r>
          </a:p>
          <a:p>
            <a:endParaRPr lang="is-IS">
              <a:latin typeface="Calibri" pitchFamily="34" charset="0"/>
            </a:endParaRPr>
          </a:p>
          <a:p>
            <a:endParaRPr lang="is-IS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4099" name="Content Placeholder 3" descr="ja_logo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6429375" y="428625"/>
            <a:ext cx="2066925" cy="771525"/>
          </a:xfrm>
        </p:spPr>
      </p:pic>
      <p:sp>
        <p:nvSpPr>
          <p:cNvPr id="4100" name="TextBox 6"/>
          <p:cNvSpPr txBox="1">
            <a:spLocks noChangeArrowheads="1"/>
          </p:cNvSpPr>
          <p:nvPr/>
        </p:nvSpPr>
        <p:spPr bwMode="auto">
          <a:xfrm>
            <a:off x="500063" y="1785938"/>
            <a:ext cx="8143875" cy="434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s-IS" sz="3200">
                <a:latin typeface="Calibri" pitchFamily="34" charset="0"/>
              </a:rPr>
              <a:t>Umhverfisstarf</a:t>
            </a:r>
            <a:endParaRPr lang="is-IS">
              <a:latin typeface="Calibri" pitchFamily="34" charset="0"/>
            </a:endParaRPr>
          </a:p>
          <a:p>
            <a:pPr algn="ctr"/>
            <a:endParaRPr lang="is-IS">
              <a:latin typeface="Calibri" pitchFamily="34" charset="0"/>
            </a:endParaRPr>
          </a:p>
          <a:p>
            <a:pPr algn="ctr">
              <a:buFont typeface="Arial" charset="0"/>
              <a:buChar char="•"/>
            </a:pPr>
            <a:r>
              <a:rPr lang="is-IS">
                <a:latin typeface="Calibri" pitchFamily="34" charset="0"/>
              </a:rPr>
              <a:t> Einar Ólafsson kom því á stað</a:t>
            </a:r>
          </a:p>
          <a:p>
            <a:pPr algn="ctr"/>
            <a:endParaRPr lang="is-IS">
              <a:latin typeface="Calibri" pitchFamily="34" charset="0"/>
            </a:endParaRPr>
          </a:p>
          <a:p>
            <a:pPr algn="ctr"/>
            <a:r>
              <a:rPr lang="is-IS" sz="3200">
                <a:latin typeface="Calibri" pitchFamily="34" charset="0"/>
              </a:rPr>
              <a:t>Áhugi á umhverfismálum</a:t>
            </a:r>
          </a:p>
          <a:p>
            <a:pPr algn="ctr"/>
            <a:endParaRPr lang="is-IS" sz="2400">
              <a:latin typeface="Calibri" pitchFamily="34" charset="0"/>
            </a:endParaRPr>
          </a:p>
          <a:p>
            <a:pPr lvl="1" algn="ctr">
              <a:buFont typeface="Arial" charset="0"/>
              <a:buChar char="•"/>
            </a:pPr>
            <a:r>
              <a:rPr lang="is-IS">
                <a:latin typeface="Calibri" pitchFamily="34" charset="0"/>
              </a:rPr>
              <a:t> Lágmarka áhrif á umhverfið</a:t>
            </a:r>
          </a:p>
          <a:p>
            <a:pPr lvl="1" algn="ctr">
              <a:buFont typeface="Arial" charset="0"/>
              <a:buChar char="•"/>
            </a:pPr>
            <a:r>
              <a:rPr lang="is-IS">
                <a:latin typeface="Calibri" pitchFamily="34" charset="0"/>
              </a:rPr>
              <a:t> Ábyrgð okkar á framtíðinni</a:t>
            </a:r>
          </a:p>
          <a:p>
            <a:pPr lvl="1" algn="ctr">
              <a:buFont typeface="Arial" charset="0"/>
              <a:buChar char="•"/>
            </a:pPr>
            <a:r>
              <a:rPr lang="is-IS">
                <a:latin typeface="Calibri" pitchFamily="34" charset="0"/>
              </a:rPr>
              <a:t> Betri nýting fjármuna og efna</a:t>
            </a:r>
          </a:p>
          <a:p>
            <a:pPr lvl="1" algn="ctr">
              <a:buFont typeface="Arial" charset="0"/>
              <a:buChar char="•"/>
            </a:pPr>
            <a:r>
              <a:rPr lang="is-IS">
                <a:latin typeface="Calibri" pitchFamily="34" charset="0"/>
              </a:rPr>
              <a:t> Aukið skipulag á starfseminni</a:t>
            </a:r>
          </a:p>
          <a:p>
            <a:endParaRPr lang="is-IS">
              <a:latin typeface="Calibri" pitchFamily="34" charset="0"/>
            </a:endParaRPr>
          </a:p>
          <a:p>
            <a:endParaRPr lang="is-IS">
              <a:latin typeface="Calibri" pitchFamily="34" charset="0"/>
            </a:endParaRPr>
          </a:p>
          <a:p>
            <a:endParaRPr lang="is-IS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s-IS" smtClean="0"/>
              <a:t> </a:t>
            </a:r>
          </a:p>
        </p:txBody>
      </p:sp>
      <p:pic>
        <p:nvPicPr>
          <p:cNvPr id="5123" name="Content Placeholder 3" descr="ja_logo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6429375" y="428625"/>
            <a:ext cx="2066925" cy="771525"/>
          </a:xfrm>
        </p:spPr>
      </p:pic>
      <p:sp>
        <p:nvSpPr>
          <p:cNvPr id="5124" name="TextBox 6"/>
          <p:cNvSpPr txBox="1">
            <a:spLocks noChangeArrowheads="1"/>
          </p:cNvSpPr>
          <p:nvPr/>
        </p:nvSpPr>
        <p:spPr bwMode="auto">
          <a:xfrm>
            <a:off x="500063" y="1785938"/>
            <a:ext cx="5214937" cy="363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s-IS" sz="3200">
                <a:latin typeface="Calibri" pitchFamily="34" charset="0"/>
              </a:rPr>
              <a:t>Svanurinn</a:t>
            </a:r>
            <a:endParaRPr lang="is-IS">
              <a:latin typeface="Calibri" pitchFamily="34" charset="0"/>
            </a:endParaRPr>
          </a:p>
          <a:p>
            <a:pPr algn="ctr"/>
            <a:endParaRPr lang="is-IS">
              <a:latin typeface="Calibri" pitchFamily="34" charset="0"/>
            </a:endParaRPr>
          </a:p>
          <a:p>
            <a:pPr>
              <a:buFont typeface="Arial" charset="0"/>
              <a:buChar char="•"/>
            </a:pPr>
            <a:r>
              <a:rPr lang="is-IS">
                <a:latin typeface="Calibri" pitchFamily="34" charset="0"/>
              </a:rPr>
              <a:t>  Ákveðið að sækja um hann um mitt ár 2006.  </a:t>
            </a:r>
          </a:p>
          <a:p>
            <a:endParaRPr lang="is-IS">
              <a:latin typeface="Calibri" pitchFamily="34" charset="0"/>
            </a:endParaRPr>
          </a:p>
          <a:p>
            <a:pPr>
              <a:buFont typeface="Arial" charset="0"/>
              <a:buChar char="•"/>
            </a:pPr>
            <a:r>
              <a:rPr lang="is-IS">
                <a:latin typeface="Calibri" pitchFamily="34" charset="0"/>
              </a:rPr>
              <a:t>  Alta sá um skipulagningu þeirrar vinnu</a:t>
            </a:r>
          </a:p>
          <a:p>
            <a:endParaRPr lang="is-IS">
              <a:latin typeface="Calibri" pitchFamily="34" charset="0"/>
            </a:endParaRPr>
          </a:p>
          <a:p>
            <a:pPr>
              <a:buFont typeface="Arial" charset="0"/>
              <a:buChar char="•"/>
            </a:pPr>
            <a:r>
              <a:rPr lang="is-IS">
                <a:latin typeface="Calibri" pitchFamily="34" charset="0"/>
              </a:rPr>
              <a:t>  Allir á skrifstofu komu að þeirri vinnu</a:t>
            </a:r>
          </a:p>
          <a:p>
            <a:endParaRPr lang="is-IS">
              <a:latin typeface="Calibri" pitchFamily="34" charset="0"/>
            </a:endParaRPr>
          </a:p>
          <a:p>
            <a:pPr>
              <a:buFont typeface="Arial" charset="0"/>
              <a:buChar char="•"/>
            </a:pPr>
            <a:r>
              <a:rPr lang="is-IS">
                <a:latin typeface="Calibri" pitchFamily="34" charset="0"/>
              </a:rPr>
              <a:t>  Tók tíma og tók á!  Einnig kostnaður</a:t>
            </a:r>
          </a:p>
          <a:p>
            <a:endParaRPr lang="is-IS">
              <a:latin typeface="Calibri" pitchFamily="34" charset="0"/>
            </a:endParaRPr>
          </a:p>
          <a:p>
            <a:endParaRPr lang="is-IS">
              <a:latin typeface="Calibri" pitchFamily="34" charset="0"/>
            </a:endParaRPr>
          </a:p>
          <a:p>
            <a:endParaRPr lang="is-IS">
              <a:latin typeface="Calibri" pitchFamily="34" charset="0"/>
            </a:endParaRPr>
          </a:p>
        </p:txBody>
      </p:sp>
      <p:pic>
        <p:nvPicPr>
          <p:cNvPr id="5125" name="Picture 4" descr="Frettatilkynning_1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41975" y="1785938"/>
            <a:ext cx="3216275" cy="335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6" name="Picture 5" descr="Svanskynning Landsvirkjun 007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-988014">
            <a:off x="4564063" y="4076700"/>
            <a:ext cx="1276350" cy="1643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s-IS" smtClean="0"/>
              <a:t> </a:t>
            </a:r>
          </a:p>
        </p:txBody>
      </p:sp>
      <p:pic>
        <p:nvPicPr>
          <p:cNvPr id="6147" name="Content Placeholder 3" descr="ja_logo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6429375" y="428625"/>
            <a:ext cx="2066925" cy="771525"/>
          </a:xfrm>
        </p:spPr>
      </p:pic>
      <p:sp>
        <p:nvSpPr>
          <p:cNvPr id="6148" name="TextBox 6"/>
          <p:cNvSpPr txBox="1">
            <a:spLocks noChangeArrowheads="1"/>
          </p:cNvSpPr>
          <p:nvPr/>
        </p:nvSpPr>
        <p:spPr bwMode="auto">
          <a:xfrm>
            <a:off x="500063" y="1785938"/>
            <a:ext cx="8143875" cy="4186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s-IS" sz="3200">
                <a:latin typeface="Calibri" pitchFamily="34" charset="0"/>
              </a:rPr>
              <a:t>Hverju þurfti að breyta?</a:t>
            </a:r>
            <a:endParaRPr lang="is-IS">
              <a:latin typeface="Calibri" pitchFamily="34" charset="0"/>
            </a:endParaRPr>
          </a:p>
          <a:p>
            <a:pPr algn="ctr"/>
            <a:endParaRPr lang="is-IS">
              <a:latin typeface="Calibri" pitchFamily="34" charset="0"/>
            </a:endParaRPr>
          </a:p>
          <a:p>
            <a:pPr>
              <a:buFont typeface="Arial" charset="0"/>
              <a:buChar char="•"/>
            </a:pPr>
            <a:r>
              <a:rPr lang="is-IS">
                <a:latin typeface="Calibri" pitchFamily="34" charset="0"/>
              </a:rPr>
              <a:t>  Öllu!</a:t>
            </a:r>
          </a:p>
          <a:p>
            <a:endParaRPr lang="is-IS">
              <a:latin typeface="Calibri" pitchFamily="34" charset="0"/>
            </a:endParaRPr>
          </a:p>
          <a:p>
            <a:pPr>
              <a:buFont typeface="Arial" charset="0"/>
              <a:buChar char="•"/>
            </a:pPr>
            <a:r>
              <a:rPr lang="is-IS">
                <a:latin typeface="Calibri" pitchFamily="34" charset="0"/>
              </a:rPr>
              <a:t>  Efnum, áhöldum, aðferðum</a:t>
            </a:r>
          </a:p>
          <a:p>
            <a:endParaRPr lang="is-IS">
              <a:latin typeface="Calibri" pitchFamily="34" charset="0"/>
            </a:endParaRPr>
          </a:p>
          <a:p>
            <a:pPr>
              <a:buFont typeface="Arial" charset="0"/>
              <a:buChar char="•"/>
            </a:pPr>
            <a:r>
              <a:rPr lang="is-IS">
                <a:latin typeface="Calibri" pitchFamily="34" charset="0"/>
              </a:rPr>
              <a:t>  Þjálfun starfsfólks</a:t>
            </a:r>
          </a:p>
          <a:p>
            <a:endParaRPr lang="is-IS">
              <a:latin typeface="Calibri" pitchFamily="34" charset="0"/>
            </a:endParaRPr>
          </a:p>
          <a:p>
            <a:pPr>
              <a:buFont typeface="Arial" charset="0"/>
              <a:buChar char="•"/>
            </a:pPr>
            <a:r>
              <a:rPr lang="is-IS">
                <a:latin typeface="Calibri" pitchFamily="34" charset="0"/>
              </a:rPr>
              <a:t>  Skipulagi, koma á gæðakerfi, eftirlitskerfum, rekjanleika kvartana</a:t>
            </a:r>
          </a:p>
          <a:p>
            <a:pPr>
              <a:buFont typeface="Arial" charset="0"/>
              <a:buChar char="•"/>
            </a:pPr>
            <a:endParaRPr lang="is-IS">
              <a:latin typeface="Calibri" pitchFamily="34" charset="0"/>
            </a:endParaRPr>
          </a:p>
          <a:p>
            <a:pPr>
              <a:buFont typeface="Arial" charset="0"/>
              <a:buChar char="•"/>
            </a:pPr>
            <a:r>
              <a:rPr lang="is-IS">
                <a:latin typeface="Calibri" pitchFamily="34" charset="0"/>
              </a:rPr>
              <a:t>  Skjalastjórnun og gæðahandbók</a:t>
            </a:r>
          </a:p>
          <a:p>
            <a:endParaRPr lang="is-IS">
              <a:latin typeface="Calibri" pitchFamily="34" charset="0"/>
            </a:endParaRPr>
          </a:p>
          <a:p>
            <a:endParaRPr lang="is-IS">
              <a:latin typeface="Calibri" pitchFamily="34" charset="0"/>
            </a:endParaRPr>
          </a:p>
          <a:p>
            <a:endParaRPr lang="is-IS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s-IS" smtClean="0"/>
              <a:t> </a:t>
            </a:r>
          </a:p>
        </p:txBody>
      </p:sp>
      <p:pic>
        <p:nvPicPr>
          <p:cNvPr id="7171" name="Content Placeholder 3" descr="ja_logo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6429375" y="428625"/>
            <a:ext cx="2066925" cy="771525"/>
          </a:xfrm>
        </p:spPr>
      </p:pic>
      <p:sp>
        <p:nvSpPr>
          <p:cNvPr id="7172" name="TextBox 6"/>
          <p:cNvSpPr txBox="1">
            <a:spLocks noChangeArrowheads="1"/>
          </p:cNvSpPr>
          <p:nvPr/>
        </p:nvSpPr>
        <p:spPr bwMode="auto">
          <a:xfrm>
            <a:off x="500063" y="1785938"/>
            <a:ext cx="8143875" cy="474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s-IS" sz="3200">
                <a:latin typeface="Calibri" pitchFamily="34" charset="0"/>
              </a:rPr>
              <a:t>Innleiðingarferlið</a:t>
            </a:r>
            <a:endParaRPr lang="is-IS">
              <a:latin typeface="Calibri" pitchFamily="34" charset="0"/>
            </a:endParaRPr>
          </a:p>
          <a:p>
            <a:pPr algn="ctr"/>
            <a:endParaRPr lang="is-IS">
              <a:latin typeface="Calibri" pitchFamily="34" charset="0"/>
            </a:endParaRPr>
          </a:p>
          <a:p>
            <a:pPr>
              <a:buFont typeface="Arial" charset="0"/>
              <a:buChar char="•"/>
            </a:pPr>
            <a:r>
              <a:rPr lang="is-IS">
                <a:latin typeface="Calibri" pitchFamily="34" charset="0"/>
              </a:rPr>
              <a:t>  Staðan tekin í byrjun</a:t>
            </a:r>
          </a:p>
          <a:p>
            <a:endParaRPr lang="is-IS">
              <a:latin typeface="Calibri" pitchFamily="34" charset="0"/>
            </a:endParaRPr>
          </a:p>
          <a:p>
            <a:pPr>
              <a:buFont typeface="Arial" charset="0"/>
              <a:buChar char="•"/>
            </a:pPr>
            <a:r>
              <a:rPr lang="is-IS">
                <a:latin typeface="Calibri" pitchFamily="34" charset="0"/>
              </a:rPr>
              <a:t>  Verkefnum skipt niður á einstaklinga</a:t>
            </a:r>
          </a:p>
          <a:p>
            <a:endParaRPr lang="is-IS">
              <a:latin typeface="Calibri" pitchFamily="34" charset="0"/>
            </a:endParaRPr>
          </a:p>
          <a:p>
            <a:pPr>
              <a:buFont typeface="Arial" charset="0"/>
              <a:buChar char="•"/>
            </a:pPr>
            <a:r>
              <a:rPr lang="is-IS">
                <a:latin typeface="Calibri" pitchFamily="34" charset="0"/>
              </a:rPr>
              <a:t>  Svanshópur hittist reglulega og tekur stöðu á framgangi</a:t>
            </a:r>
          </a:p>
          <a:p>
            <a:endParaRPr lang="is-IS">
              <a:latin typeface="Calibri" pitchFamily="34" charset="0"/>
            </a:endParaRPr>
          </a:p>
          <a:p>
            <a:pPr>
              <a:buFont typeface="Arial" charset="0"/>
              <a:buChar char="•"/>
            </a:pPr>
            <a:r>
              <a:rPr lang="is-IS">
                <a:latin typeface="Calibri" pitchFamily="34" charset="0"/>
              </a:rPr>
              <a:t>  Innleiðing nýrra verkferla kynnt innanhús</a:t>
            </a:r>
          </a:p>
          <a:p>
            <a:pPr>
              <a:buFont typeface="Arial" charset="0"/>
              <a:buChar char="•"/>
            </a:pPr>
            <a:endParaRPr lang="is-IS">
              <a:latin typeface="Calibri" pitchFamily="34" charset="0"/>
            </a:endParaRPr>
          </a:p>
          <a:p>
            <a:pPr>
              <a:buFont typeface="Arial" charset="0"/>
              <a:buChar char="•"/>
            </a:pPr>
            <a:r>
              <a:rPr lang="is-IS">
                <a:latin typeface="Calibri" pitchFamily="34" charset="0"/>
              </a:rPr>
              <a:t>  Kynnt utanhús</a:t>
            </a:r>
          </a:p>
          <a:p>
            <a:pPr>
              <a:buFont typeface="Arial" charset="0"/>
              <a:buChar char="•"/>
            </a:pPr>
            <a:endParaRPr lang="is-IS">
              <a:latin typeface="Calibri" pitchFamily="34" charset="0"/>
            </a:endParaRPr>
          </a:p>
          <a:p>
            <a:pPr>
              <a:buFont typeface="Arial" charset="0"/>
              <a:buChar char="•"/>
            </a:pPr>
            <a:r>
              <a:rPr lang="is-IS">
                <a:latin typeface="Calibri" pitchFamily="34" charset="0"/>
              </a:rPr>
              <a:t>  Raunveruleg innleiðing verkferla hafin</a:t>
            </a:r>
          </a:p>
          <a:p>
            <a:endParaRPr lang="is-IS">
              <a:latin typeface="Calibri" pitchFamily="34" charset="0"/>
            </a:endParaRPr>
          </a:p>
          <a:p>
            <a:endParaRPr lang="is-IS">
              <a:latin typeface="Calibri" pitchFamily="34" charset="0"/>
            </a:endParaRPr>
          </a:p>
          <a:p>
            <a:endParaRPr lang="is-IS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s-IS" smtClean="0"/>
              <a:t> </a:t>
            </a:r>
          </a:p>
        </p:txBody>
      </p:sp>
      <p:pic>
        <p:nvPicPr>
          <p:cNvPr id="8195" name="Content Placeholder 3" descr="ja_logo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6429375" y="428625"/>
            <a:ext cx="2066925" cy="771525"/>
          </a:xfrm>
        </p:spPr>
      </p:pic>
      <p:sp>
        <p:nvSpPr>
          <p:cNvPr id="8196" name="TextBox 6"/>
          <p:cNvSpPr txBox="1">
            <a:spLocks noChangeArrowheads="1"/>
          </p:cNvSpPr>
          <p:nvPr/>
        </p:nvSpPr>
        <p:spPr bwMode="auto">
          <a:xfrm>
            <a:off x="500063" y="1785938"/>
            <a:ext cx="8143875" cy="501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s-IS" sz="3200">
                <a:latin typeface="Calibri" pitchFamily="34" charset="0"/>
              </a:rPr>
              <a:t>Árangurinn!</a:t>
            </a:r>
            <a:endParaRPr lang="is-IS">
              <a:latin typeface="Calibri" pitchFamily="34" charset="0"/>
            </a:endParaRPr>
          </a:p>
          <a:p>
            <a:pPr algn="ctr"/>
            <a:endParaRPr lang="is-IS">
              <a:latin typeface="Calibri" pitchFamily="34" charset="0"/>
            </a:endParaRPr>
          </a:p>
          <a:p>
            <a:pPr>
              <a:buFont typeface="Arial" charset="0"/>
              <a:buChar char="•"/>
            </a:pPr>
            <a:r>
              <a:rPr lang="is-IS">
                <a:latin typeface="Calibri" pitchFamily="34" charset="0"/>
              </a:rPr>
              <a:t>  Gerbreytt fyrirtæki</a:t>
            </a:r>
          </a:p>
          <a:p>
            <a:pPr>
              <a:buFont typeface="Arial" charset="0"/>
              <a:buChar char="•"/>
            </a:pPr>
            <a:r>
              <a:rPr lang="is-IS">
                <a:latin typeface="Calibri" pitchFamily="34" charset="0"/>
              </a:rPr>
              <a:t>  Dagleg efni úr 12 -&gt; 4, mun minni notkun, öll Svansmerkt</a:t>
            </a:r>
          </a:p>
          <a:p>
            <a:pPr>
              <a:buFont typeface="Arial" charset="0"/>
              <a:buChar char="•"/>
            </a:pPr>
            <a:r>
              <a:rPr lang="is-IS">
                <a:latin typeface="Calibri" pitchFamily="34" charset="0"/>
              </a:rPr>
              <a:t>  Plastpokanotkun úr 3 tonnum í 1 tonn ( í dag 6 tonn í 2 tonn)</a:t>
            </a:r>
          </a:p>
          <a:p>
            <a:pPr>
              <a:buFont typeface="Arial" charset="0"/>
              <a:buChar char="•"/>
            </a:pPr>
            <a:r>
              <a:rPr lang="is-IS">
                <a:latin typeface="Calibri" pitchFamily="34" charset="0"/>
              </a:rPr>
              <a:t>  Skipulag fyrirtækissins miklu skilvirkara, gagnagrunnur, hrós...</a:t>
            </a:r>
          </a:p>
          <a:p>
            <a:pPr>
              <a:buFont typeface="Arial" charset="0"/>
              <a:buChar char="•"/>
            </a:pPr>
            <a:r>
              <a:rPr lang="is-IS">
                <a:latin typeface="Calibri" pitchFamily="34" charset="0"/>
              </a:rPr>
              <a:t>  Gæði miklu meiri, mun færri kvartanir</a:t>
            </a:r>
          </a:p>
          <a:p>
            <a:pPr>
              <a:buFont typeface="Arial" charset="0"/>
              <a:buChar char="•"/>
            </a:pPr>
            <a:r>
              <a:rPr lang="is-IS">
                <a:latin typeface="Calibri" pitchFamily="34" charset="0"/>
              </a:rPr>
              <a:t>  Kuðungurinn fyrir árið 2007!</a:t>
            </a:r>
          </a:p>
          <a:p>
            <a:pPr>
              <a:buFont typeface="Arial" charset="0"/>
              <a:buChar char="•"/>
            </a:pPr>
            <a:r>
              <a:rPr lang="is-IS">
                <a:latin typeface="Calibri" pitchFamily="34" charset="0"/>
              </a:rPr>
              <a:t>  Peningalegur sparnaður</a:t>
            </a:r>
          </a:p>
          <a:p>
            <a:pPr>
              <a:buFont typeface="Arial" charset="0"/>
              <a:buChar char="•"/>
            </a:pPr>
            <a:r>
              <a:rPr lang="is-IS">
                <a:latin typeface="Calibri" pitchFamily="34" charset="0"/>
              </a:rPr>
              <a:t>  Kynning, nokkrar blaðagreinar, sjónvarpsviðtöl og jákvæðari ímynd</a:t>
            </a:r>
          </a:p>
          <a:p>
            <a:pPr>
              <a:buFont typeface="Arial" charset="0"/>
              <a:buChar char="•"/>
            </a:pPr>
            <a:r>
              <a:rPr lang="is-IS">
                <a:latin typeface="Calibri" pitchFamily="34" charset="0"/>
              </a:rPr>
              <a:t>  Framtíðarlausn, fyrirtækið í stakk búið til að stækka</a:t>
            </a:r>
          </a:p>
          <a:p>
            <a:pPr>
              <a:buFont typeface="Arial" charset="0"/>
              <a:buChar char="•"/>
            </a:pPr>
            <a:r>
              <a:rPr lang="is-IS">
                <a:latin typeface="Calibri" pitchFamily="34" charset="0"/>
              </a:rPr>
              <a:t>  Meiri áhugi innan húss á umhverfismálum</a:t>
            </a:r>
          </a:p>
          <a:p>
            <a:pPr lvl="1">
              <a:buFont typeface="Arial" charset="0"/>
              <a:buChar char="•"/>
            </a:pPr>
            <a:r>
              <a:rPr lang="is-IS">
                <a:latin typeface="Calibri" pitchFamily="34" charset="0"/>
              </a:rPr>
              <a:t>  Aukaverk líka græn, Ivax kerfi</a:t>
            </a:r>
          </a:p>
          <a:p>
            <a:pPr lvl="1">
              <a:buFont typeface="Arial" charset="0"/>
              <a:buChar char="•"/>
            </a:pPr>
            <a:r>
              <a:rPr lang="is-IS">
                <a:latin typeface="Calibri" pitchFamily="34" charset="0"/>
              </a:rPr>
              <a:t>  Innanhús endurvinnsla</a:t>
            </a:r>
          </a:p>
          <a:p>
            <a:endParaRPr lang="is-IS">
              <a:latin typeface="Calibri" pitchFamily="34" charset="0"/>
            </a:endParaRPr>
          </a:p>
          <a:p>
            <a:endParaRPr lang="is-IS">
              <a:latin typeface="Calibri" pitchFamily="34" charset="0"/>
            </a:endParaRPr>
          </a:p>
          <a:p>
            <a:endParaRPr lang="is-IS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/>
          </p:nvPr>
        </p:nvSpPr>
        <p:spPr>
          <a:xfrm>
            <a:off x="500063" y="4857750"/>
            <a:ext cx="8229600" cy="1143000"/>
          </a:xfrm>
        </p:spPr>
        <p:txBody>
          <a:bodyPr/>
          <a:lstStyle/>
          <a:p>
            <a:r>
              <a:rPr lang="is-IS" smtClean="0"/>
              <a:t>Kuðungurinn 2007</a:t>
            </a:r>
          </a:p>
        </p:txBody>
      </p:sp>
      <p:pic>
        <p:nvPicPr>
          <p:cNvPr id="9219" name="Content Placeholder 3" descr="d0206feaead1b42d6216b85c57f1999e_300x225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714375" y="928688"/>
            <a:ext cx="3643313" cy="2428875"/>
          </a:xfrm>
        </p:spPr>
      </p:pic>
      <p:pic>
        <p:nvPicPr>
          <p:cNvPr id="9220" name="Picture 4" descr="Svanskynning Landsvirkjun 005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673974">
            <a:off x="4213225" y="1714500"/>
            <a:ext cx="1700213" cy="2357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itle 1"/>
          <p:cNvSpPr txBox="1">
            <a:spLocks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is-IS" sz="4400">
                <a:latin typeface="+mj-lt"/>
                <a:ea typeface="+mj-ea"/>
                <a:cs typeface="+mj-cs"/>
              </a:rPr>
              <a:t> </a:t>
            </a:r>
          </a:p>
        </p:txBody>
      </p:sp>
      <p:pic>
        <p:nvPicPr>
          <p:cNvPr id="9222" name="Content Placeholder 3" descr="ja_logo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29375" y="428625"/>
            <a:ext cx="2066925" cy="77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s-IS" smtClean="0"/>
              <a:t> </a:t>
            </a:r>
          </a:p>
        </p:txBody>
      </p:sp>
      <p:pic>
        <p:nvPicPr>
          <p:cNvPr id="10243" name="Content Placeholder 3" descr="ja_logo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6429375" y="428625"/>
            <a:ext cx="2066925" cy="771525"/>
          </a:xfrm>
        </p:spPr>
      </p:pic>
      <p:sp>
        <p:nvSpPr>
          <p:cNvPr id="10244" name="TextBox 6"/>
          <p:cNvSpPr txBox="1">
            <a:spLocks noChangeArrowheads="1"/>
          </p:cNvSpPr>
          <p:nvPr/>
        </p:nvSpPr>
        <p:spPr bwMode="auto">
          <a:xfrm>
            <a:off x="500063" y="1785938"/>
            <a:ext cx="8143875" cy="4462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s-IS" sz="3200" dirty="0">
                <a:latin typeface="Calibri" pitchFamily="34" charset="0"/>
              </a:rPr>
              <a:t>Framtíðin!</a:t>
            </a:r>
            <a:endParaRPr lang="is-IS" dirty="0">
              <a:latin typeface="Calibri" pitchFamily="34" charset="0"/>
            </a:endParaRPr>
          </a:p>
          <a:p>
            <a:pPr algn="ctr"/>
            <a:endParaRPr lang="is-IS" dirty="0">
              <a:latin typeface="Calibri" pitchFamily="34" charset="0"/>
            </a:endParaRPr>
          </a:p>
          <a:p>
            <a:pPr>
              <a:buFont typeface="Arial" charset="0"/>
              <a:buChar char="•"/>
            </a:pPr>
            <a:r>
              <a:rPr lang="is-IS" dirty="0">
                <a:latin typeface="Calibri" pitchFamily="34" charset="0"/>
              </a:rPr>
              <a:t>  Halda áfram</a:t>
            </a:r>
          </a:p>
          <a:p>
            <a:pPr>
              <a:buFont typeface="Arial" charset="0"/>
              <a:buChar char="•"/>
            </a:pPr>
            <a:r>
              <a:rPr lang="is-IS" dirty="0">
                <a:latin typeface="Calibri" pitchFamily="34" charset="0"/>
              </a:rPr>
              <a:t>  ISO 14000 og ISO 9000</a:t>
            </a:r>
          </a:p>
          <a:p>
            <a:pPr>
              <a:buFont typeface="Arial" charset="0"/>
              <a:buChar char="•"/>
            </a:pPr>
            <a:r>
              <a:rPr lang="is-IS" dirty="0">
                <a:latin typeface="Calibri" pitchFamily="34" charset="0"/>
              </a:rPr>
              <a:t>  Vinna meira með kúnnum</a:t>
            </a:r>
          </a:p>
          <a:p>
            <a:pPr lvl="1">
              <a:buFont typeface="Arial" charset="0"/>
              <a:buChar char="•"/>
            </a:pPr>
            <a:r>
              <a:rPr lang="is-IS" dirty="0">
                <a:latin typeface="Calibri" pitchFamily="34" charset="0"/>
              </a:rPr>
              <a:t>  Koma að endurvinnslu hjá þeim</a:t>
            </a:r>
          </a:p>
          <a:p>
            <a:pPr lvl="1">
              <a:buFont typeface="Arial" charset="0"/>
              <a:buChar char="•"/>
            </a:pPr>
            <a:r>
              <a:rPr lang="is-IS" dirty="0">
                <a:latin typeface="Calibri" pitchFamily="34" charset="0"/>
              </a:rPr>
              <a:t>  Hætta plastpoka notkun</a:t>
            </a:r>
          </a:p>
          <a:p>
            <a:pPr lvl="1">
              <a:buFont typeface="Arial" charset="0"/>
              <a:buChar char="•"/>
            </a:pPr>
            <a:r>
              <a:rPr lang="is-IS" dirty="0">
                <a:latin typeface="Calibri" pitchFamily="34" charset="0"/>
              </a:rPr>
              <a:t>  ?</a:t>
            </a:r>
          </a:p>
          <a:p>
            <a:endParaRPr lang="is-IS" dirty="0">
              <a:latin typeface="Calibri" pitchFamily="34" charset="0"/>
            </a:endParaRPr>
          </a:p>
          <a:p>
            <a:pPr>
              <a:buFont typeface="Arial" charset="0"/>
              <a:buChar char="•"/>
            </a:pPr>
            <a:r>
              <a:rPr lang="is-IS" dirty="0">
                <a:latin typeface="Calibri" pitchFamily="34" charset="0"/>
              </a:rPr>
              <a:t>  </a:t>
            </a:r>
            <a:r>
              <a:rPr lang="is-IS" dirty="0" smtClean="0">
                <a:latin typeface="Calibri" pitchFamily="34" charset="0"/>
              </a:rPr>
              <a:t>Umhverfisvænt </a:t>
            </a:r>
            <a:r>
              <a:rPr lang="is-IS" dirty="0">
                <a:latin typeface="Calibri" pitchFamily="34" charset="0"/>
              </a:rPr>
              <a:t>er framtíðin</a:t>
            </a:r>
          </a:p>
          <a:p>
            <a:pPr>
              <a:buFont typeface="Arial" charset="0"/>
              <a:buChar char="•"/>
            </a:pPr>
            <a:r>
              <a:rPr lang="is-IS" dirty="0">
                <a:latin typeface="Calibri" pitchFamily="34" charset="0"/>
              </a:rPr>
              <a:t>  Ekki lifa um efni fram, fara vel með</a:t>
            </a:r>
          </a:p>
          <a:p>
            <a:pPr>
              <a:buFont typeface="Arial" charset="0"/>
              <a:buChar char="•"/>
            </a:pPr>
            <a:r>
              <a:rPr lang="is-IS" dirty="0">
                <a:latin typeface="Calibri" pitchFamily="34" charset="0"/>
              </a:rPr>
              <a:t>  Öll hugsun, skipulag og meðvitund getur bara hjálpað</a:t>
            </a:r>
          </a:p>
          <a:p>
            <a:endParaRPr lang="is-IS" dirty="0">
              <a:latin typeface="Calibri" pitchFamily="34" charset="0"/>
            </a:endParaRPr>
          </a:p>
          <a:p>
            <a:endParaRPr lang="is-IS" dirty="0">
              <a:latin typeface="Calibri" pitchFamily="34" charset="0"/>
            </a:endParaRPr>
          </a:p>
          <a:p>
            <a:endParaRPr lang="is-IS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s-IS" smtClean="0"/>
              <a:t> </a:t>
            </a:r>
          </a:p>
        </p:txBody>
      </p:sp>
      <p:pic>
        <p:nvPicPr>
          <p:cNvPr id="11267" name="Content Placeholder 3" descr="ja_logo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6429375" y="428625"/>
            <a:ext cx="2066925" cy="771525"/>
          </a:xfrm>
        </p:spPr>
      </p:pic>
      <p:sp>
        <p:nvSpPr>
          <p:cNvPr id="11268" name="TextBox 6"/>
          <p:cNvSpPr txBox="1">
            <a:spLocks noChangeArrowheads="1"/>
          </p:cNvSpPr>
          <p:nvPr/>
        </p:nvSpPr>
        <p:spPr bwMode="auto">
          <a:xfrm>
            <a:off x="500063" y="1785938"/>
            <a:ext cx="8143875" cy="3078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s-IS" sz="3200">
                <a:latin typeface="Calibri" pitchFamily="34" charset="0"/>
              </a:rPr>
              <a:t>Ef gert aftur?</a:t>
            </a:r>
            <a:endParaRPr lang="is-IS">
              <a:latin typeface="Calibri" pitchFamily="34" charset="0"/>
            </a:endParaRPr>
          </a:p>
          <a:p>
            <a:pPr algn="ctr"/>
            <a:endParaRPr lang="is-IS">
              <a:latin typeface="Calibri" pitchFamily="34" charset="0"/>
            </a:endParaRPr>
          </a:p>
          <a:p>
            <a:pPr>
              <a:buFont typeface="Arial" charset="0"/>
              <a:buChar char="•"/>
            </a:pPr>
            <a:r>
              <a:rPr lang="is-IS">
                <a:latin typeface="Calibri" pitchFamily="34" charset="0"/>
              </a:rPr>
              <a:t>  Kynnt starfsfólki við ræstingarnar betur breytingar</a:t>
            </a:r>
          </a:p>
          <a:p>
            <a:pPr>
              <a:buFont typeface="Arial" charset="0"/>
              <a:buChar char="•"/>
            </a:pPr>
            <a:r>
              <a:rPr lang="is-IS">
                <a:latin typeface="Calibri" pitchFamily="34" charset="0"/>
              </a:rPr>
              <a:t>  Kynnt kúnnum betur, höfðu ekki allir trú, fundu enga lykt!</a:t>
            </a:r>
          </a:p>
          <a:p>
            <a:pPr>
              <a:buFont typeface="Arial" charset="0"/>
              <a:buChar char="•"/>
            </a:pPr>
            <a:r>
              <a:rPr lang="is-IS">
                <a:latin typeface="Calibri" pitchFamily="34" charset="0"/>
              </a:rPr>
              <a:t>  Hefðum getað gert þetta  ódýrar</a:t>
            </a:r>
          </a:p>
          <a:p>
            <a:pPr>
              <a:buFont typeface="Arial" charset="0"/>
              <a:buChar char="•"/>
            </a:pPr>
            <a:r>
              <a:rPr lang="is-IS">
                <a:latin typeface="Calibri" pitchFamily="34" charset="0"/>
              </a:rPr>
              <a:t>  Ef við hefðum ekki farið þessa leið</a:t>
            </a:r>
          </a:p>
          <a:p>
            <a:pPr lvl="1">
              <a:buFont typeface="Arial" charset="0"/>
              <a:buChar char="•"/>
            </a:pPr>
            <a:r>
              <a:rPr lang="is-IS">
                <a:latin typeface="Calibri" pitchFamily="34" charset="0"/>
              </a:rPr>
              <a:t>  Vill ekki hugsa þá hugsun til enda...</a:t>
            </a:r>
          </a:p>
          <a:p>
            <a:endParaRPr lang="is-IS">
              <a:latin typeface="Calibri" pitchFamily="34" charset="0"/>
            </a:endParaRPr>
          </a:p>
          <a:p>
            <a:endParaRPr lang="is-IS">
              <a:latin typeface="Calibri" pitchFamily="34" charset="0"/>
            </a:endParaRPr>
          </a:p>
          <a:p>
            <a:endParaRPr lang="is-IS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s-IS" smtClean="0"/>
              <a:t> </a:t>
            </a:r>
          </a:p>
        </p:txBody>
      </p:sp>
      <p:pic>
        <p:nvPicPr>
          <p:cNvPr id="12291" name="Content Placeholder 3" descr="ja_logo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6429375" y="428625"/>
            <a:ext cx="2066925" cy="771525"/>
          </a:xfrm>
        </p:spPr>
      </p:pic>
      <p:sp>
        <p:nvSpPr>
          <p:cNvPr id="12292" name="TextBox 6"/>
          <p:cNvSpPr txBox="1">
            <a:spLocks noChangeArrowheads="1"/>
          </p:cNvSpPr>
          <p:nvPr/>
        </p:nvSpPr>
        <p:spPr bwMode="auto">
          <a:xfrm>
            <a:off x="500063" y="1785938"/>
            <a:ext cx="8143875" cy="4616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s-IS" sz="3200">
                <a:latin typeface="Calibri" pitchFamily="34" charset="0"/>
              </a:rPr>
              <a:t>Gæði ræstinga</a:t>
            </a:r>
            <a:endParaRPr lang="is-IS">
              <a:latin typeface="Calibri" pitchFamily="34" charset="0"/>
            </a:endParaRPr>
          </a:p>
          <a:p>
            <a:pPr algn="ctr"/>
            <a:r>
              <a:rPr lang="is-IS">
                <a:latin typeface="Calibri" pitchFamily="34" charset="0"/>
              </a:rPr>
              <a:t>Samskipti – fagmennska – jákvæðni</a:t>
            </a:r>
          </a:p>
          <a:p>
            <a:pPr algn="ctr"/>
            <a:endParaRPr lang="is-IS">
              <a:latin typeface="Calibri" pitchFamily="34" charset="0"/>
            </a:endParaRPr>
          </a:p>
          <a:p>
            <a:pPr algn="ctr"/>
            <a:r>
              <a:rPr lang="is-IS" sz="2800">
                <a:latin typeface="Calibri" pitchFamily="34" charset="0"/>
              </a:rPr>
              <a:t>Samskipti</a:t>
            </a:r>
          </a:p>
          <a:p>
            <a:pPr lvl="1">
              <a:buFont typeface="Arial" charset="0"/>
              <a:buChar char="•"/>
            </a:pPr>
            <a:r>
              <a:rPr lang="is-IS">
                <a:latin typeface="Calibri" pitchFamily="34" charset="0"/>
              </a:rPr>
              <a:t>   Mikilvægasti hlekkurinn, einn aðal tengiliður, þjónustustjóri eru tengiliðir við Sólarræstingu en líka deildarstjóri og framkvæmdastjóri.  Mælum með nokkrum tengiliðum frá viðskiptavini á stærri stöðum.</a:t>
            </a:r>
          </a:p>
          <a:p>
            <a:pPr lvl="1">
              <a:buFont typeface="Arial" charset="0"/>
              <a:buChar char="•"/>
            </a:pPr>
            <a:r>
              <a:rPr lang="is-IS">
                <a:latin typeface="Calibri" pitchFamily="34" charset="0"/>
              </a:rPr>
              <a:t>   Reglulegar heimsóknir ÞS til tengiliða eftir fyrir fram ákveðinni áætlun</a:t>
            </a:r>
          </a:p>
          <a:p>
            <a:pPr lvl="1">
              <a:buFont typeface="Arial" charset="0"/>
              <a:buChar char="•"/>
            </a:pPr>
            <a:r>
              <a:rPr lang="is-IS">
                <a:latin typeface="Calibri" pitchFamily="34" charset="0"/>
              </a:rPr>
              <a:t>   Reglulegar heimsóknir ÞS til ræstingarfólks á vinnustað þess</a:t>
            </a:r>
          </a:p>
          <a:p>
            <a:pPr lvl="1">
              <a:buFont typeface="Arial" charset="0"/>
              <a:buChar char="•"/>
            </a:pPr>
            <a:r>
              <a:rPr lang="is-IS">
                <a:latin typeface="Calibri" pitchFamily="34" charset="0"/>
              </a:rPr>
              <a:t>   Öll samskipti við viðskiptavini eru skráð í gagnagrunn, hvort sem það eru hrós, ábendingar eða kvartanir</a:t>
            </a:r>
          </a:p>
          <a:p>
            <a:pPr lvl="1">
              <a:buFont typeface="Arial" charset="0"/>
              <a:buChar char="•"/>
            </a:pPr>
            <a:r>
              <a:rPr lang="is-IS">
                <a:latin typeface="Calibri" pitchFamily="34" charset="0"/>
              </a:rPr>
              <a:t>   Allar kvartanir eru rekjanlegar og hægt er að sjá á hverjum tíma hvaða kvartanir séu opnar (óleystar)</a:t>
            </a:r>
          </a:p>
          <a:p>
            <a:pPr lvl="1"/>
            <a:endParaRPr lang="is-IS">
              <a:latin typeface="Calibri" pitchFamily="34" charset="0"/>
            </a:endParaRPr>
          </a:p>
          <a:p>
            <a:endParaRPr lang="is-IS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s-IS" smtClean="0"/>
              <a:t> </a:t>
            </a:r>
          </a:p>
        </p:txBody>
      </p:sp>
      <p:pic>
        <p:nvPicPr>
          <p:cNvPr id="13315" name="Content Placeholder 3" descr="ja_logo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6429375" y="428625"/>
            <a:ext cx="2066925" cy="771525"/>
          </a:xfrm>
        </p:spPr>
      </p:pic>
      <p:sp>
        <p:nvSpPr>
          <p:cNvPr id="13316" name="TextBox 6"/>
          <p:cNvSpPr txBox="1">
            <a:spLocks noChangeArrowheads="1"/>
          </p:cNvSpPr>
          <p:nvPr/>
        </p:nvSpPr>
        <p:spPr bwMode="auto">
          <a:xfrm>
            <a:off x="500063" y="1785938"/>
            <a:ext cx="8143875" cy="4894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s-IS" sz="3200">
                <a:latin typeface="Calibri" pitchFamily="34" charset="0"/>
              </a:rPr>
              <a:t>Gæði ræstinga</a:t>
            </a:r>
            <a:endParaRPr lang="is-IS">
              <a:latin typeface="Calibri" pitchFamily="34" charset="0"/>
            </a:endParaRPr>
          </a:p>
          <a:p>
            <a:pPr algn="ctr"/>
            <a:r>
              <a:rPr lang="is-IS">
                <a:latin typeface="Calibri" pitchFamily="34" charset="0"/>
              </a:rPr>
              <a:t>Samskipti – fagmennska – jákvæðni</a:t>
            </a:r>
          </a:p>
          <a:p>
            <a:pPr algn="ctr"/>
            <a:endParaRPr lang="is-IS">
              <a:latin typeface="Calibri" pitchFamily="34" charset="0"/>
            </a:endParaRPr>
          </a:p>
          <a:p>
            <a:pPr algn="ctr"/>
            <a:r>
              <a:rPr lang="is-IS" sz="2800">
                <a:latin typeface="Calibri" pitchFamily="34" charset="0"/>
              </a:rPr>
              <a:t>Fagmennska</a:t>
            </a:r>
          </a:p>
          <a:p>
            <a:pPr lvl="1">
              <a:buFont typeface="Arial" charset="0"/>
              <a:buChar char="•"/>
            </a:pPr>
            <a:r>
              <a:rPr lang="is-IS">
                <a:latin typeface="Calibri" pitchFamily="34" charset="0"/>
              </a:rPr>
              <a:t>   Gæði ræstinganna byggjast á hæfni og þekkingu ræstingafólksins.</a:t>
            </a:r>
          </a:p>
          <a:p>
            <a:pPr lvl="1">
              <a:buFont typeface="Arial" charset="0"/>
              <a:buChar char="•"/>
            </a:pPr>
            <a:r>
              <a:rPr lang="is-IS">
                <a:latin typeface="Calibri" pitchFamily="34" charset="0"/>
              </a:rPr>
              <a:t>   Allt ræstingarfólk fer á ítarlegt námskeið í byrjun sem síðan er fylgt á eftir með kennslu á hverjum stað.</a:t>
            </a:r>
          </a:p>
          <a:p>
            <a:pPr lvl="1">
              <a:buFont typeface="Arial" charset="0"/>
              <a:buChar char="•"/>
            </a:pPr>
            <a:r>
              <a:rPr lang="is-IS">
                <a:latin typeface="Calibri" pitchFamily="34" charset="0"/>
              </a:rPr>
              <a:t>   Reglulegar gæðaúttektir ÞS til viðskiptavina, þar sem ákveðin svæði eru tekin út og einkun gefin í samræmi við árangurinn.  Rekjanlegt í gagnagrunni.</a:t>
            </a:r>
          </a:p>
          <a:p>
            <a:pPr lvl="1">
              <a:buFont typeface="Arial" charset="0"/>
              <a:buChar char="•"/>
            </a:pPr>
            <a:r>
              <a:rPr lang="is-IS">
                <a:latin typeface="Calibri" pitchFamily="34" charset="0"/>
              </a:rPr>
              <a:t>   Samræmd áhöld og efni allsstaðar</a:t>
            </a:r>
          </a:p>
          <a:p>
            <a:pPr lvl="1">
              <a:buFont typeface="Arial" charset="0"/>
              <a:buChar char="•"/>
            </a:pPr>
            <a:r>
              <a:rPr lang="is-IS">
                <a:latin typeface="Calibri" pitchFamily="34" charset="0"/>
              </a:rPr>
              <a:t>   Umhverfisstofnun hefur eftirlit með gæðaeftirliti, efnanotkun og skráningu samskipta.</a:t>
            </a:r>
          </a:p>
          <a:p>
            <a:pPr lvl="1">
              <a:buFont typeface="Arial" charset="0"/>
              <a:buChar char="•"/>
            </a:pPr>
            <a:r>
              <a:rPr lang="is-IS">
                <a:latin typeface="Calibri" pitchFamily="34" charset="0"/>
              </a:rPr>
              <a:t>   Stjórnendur sækja reglulega námskeið hér heima og erlendis í gæðastjórnun, efnanotkun og samskiptum.</a:t>
            </a:r>
          </a:p>
          <a:p>
            <a:pPr lvl="1"/>
            <a:endParaRPr lang="is-IS">
              <a:latin typeface="Calibri" pitchFamily="34" charset="0"/>
            </a:endParaRPr>
          </a:p>
          <a:p>
            <a:endParaRPr lang="is-IS">
              <a:latin typeface="Calibri" pitchFamily="34" charset="0"/>
            </a:endParaRPr>
          </a:p>
        </p:txBody>
      </p:sp>
      <p:pic>
        <p:nvPicPr>
          <p:cNvPr id="13317" name="Picture 4" descr="Svanskynning Landsvirkjun 002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10086">
            <a:off x="6778625" y="1387475"/>
            <a:ext cx="1885950" cy="173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8" name="Picture 5" descr="Svanskynning Landsvirkjun 004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-383061">
            <a:off x="293688" y="527050"/>
            <a:ext cx="1858962" cy="1538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9" name="Picture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928813" y="214313"/>
            <a:ext cx="1757362" cy="1401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s-IS" smtClean="0"/>
              <a:t> </a:t>
            </a:r>
          </a:p>
        </p:txBody>
      </p:sp>
      <p:pic>
        <p:nvPicPr>
          <p:cNvPr id="14339" name="Content Placeholder 3" descr="ja_logo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6429375" y="428625"/>
            <a:ext cx="2066925" cy="771525"/>
          </a:xfrm>
        </p:spPr>
      </p:pic>
      <p:sp>
        <p:nvSpPr>
          <p:cNvPr id="14340" name="TextBox 6"/>
          <p:cNvSpPr txBox="1">
            <a:spLocks noChangeArrowheads="1"/>
          </p:cNvSpPr>
          <p:nvPr/>
        </p:nvSpPr>
        <p:spPr bwMode="auto">
          <a:xfrm>
            <a:off x="500063" y="1785938"/>
            <a:ext cx="8143875" cy="323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s-IS" sz="3200">
                <a:latin typeface="Calibri" pitchFamily="34" charset="0"/>
              </a:rPr>
              <a:t>Gæði ræstinga</a:t>
            </a:r>
            <a:endParaRPr lang="is-IS">
              <a:latin typeface="Calibri" pitchFamily="34" charset="0"/>
            </a:endParaRPr>
          </a:p>
          <a:p>
            <a:pPr algn="ctr"/>
            <a:r>
              <a:rPr lang="is-IS">
                <a:latin typeface="Calibri" pitchFamily="34" charset="0"/>
              </a:rPr>
              <a:t>Samskipti – fagmennska – jákvæðni</a:t>
            </a:r>
          </a:p>
          <a:p>
            <a:pPr algn="ctr"/>
            <a:endParaRPr lang="is-IS">
              <a:latin typeface="Calibri" pitchFamily="34" charset="0"/>
            </a:endParaRPr>
          </a:p>
          <a:p>
            <a:pPr algn="ctr"/>
            <a:r>
              <a:rPr lang="is-IS" sz="2800">
                <a:latin typeface="Calibri" pitchFamily="34" charset="0"/>
              </a:rPr>
              <a:t>Jákvæðni</a:t>
            </a:r>
          </a:p>
          <a:p>
            <a:pPr lvl="1">
              <a:buFont typeface="Arial" charset="0"/>
              <a:buChar char="•"/>
            </a:pPr>
            <a:r>
              <a:rPr lang="is-IS">
                <a:latin typeface="Calibri" pitchFamily="34" charset="0"/>
              </a:rPr>
              <a:t>   Í Sólarræstingu leggjum við mikla áherslu á jákvætt viðhorf í öllum okkar störfum.  Ræstingar eru gríðarlega mikilvæg þáttur í sérhverju fyrirtæki og hefur mikil áhrif á vellíðan starfsmanna.</a:t>
            </a:r>
          </a:p>
          <a:p>
            <a:pPr lvl="1">
              <a:buFont typeface="Arial" charset="0"/>
              <a:buChar char="•"/>
            </a:pPr>
            <a:r>
              <a:rPr lang="is-IS">
                <a:latin typeface="Calibri" pitchFamily="34" charset="0"/>
              </a:rPr>
              <a:t>   Jákvæðni í samskiptum við starfsfólk og viðskiptavini teljum við að sé lykillinn að farsældum í viðskiptum til framtíðar.   </a:t>
            </a:r>
          </a:p>
          <a:p>
            <a:endParaRPr lang="is-IS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5363" name="Content Placeholder 3" descr="ja_logo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6429375" y="428625"/>
            <a:ext cx="2066925" cy="771525"/>
          </a:xfrm>
        </p:spPr>
      </p:pic>
      <p:sp>
        <p:nvSpPr>
          <p:cNvPr id="15364" name="TextBox 6"/>
          <p:cNvSpPr txBox="1">
            <a:spLocks noChangeArrowheads="1"/>
          </p:cNvSpPr>
          <p:nvPr/>
        </p:nvSpPr>
        <p:spPr bwMode="auto">
          <a:xfrm>
            <a:off x="500063" y="1785938"/>
            <a:ext cx="8143875" cy="2954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endParaRPr lang="is-IS" sz="3200">
              <a:latin typeface="Calibri" pitchFamily="34" charset="0"/>
            </a:endParaRPr>
          </a:p>
          <a:p>
            <a:pPr algn="ctr"/>
            <a:r>
              <a:rPr lang="is-IS" sz="3200">
                <a:latin typeface="Calibri" pitchFamily="34" charset="0"/>
              </a:rPr>
              <a:t>Samskipti – fagmennska – jákvæðni</a:t>
            </a:r>
          </a:p>
          <a:p>
            <a:pPr algn="ctr"/>
            <a:endParaRPr lang="is-IS" sz="3200">
              <a:latin typeface="Calibri" pitchFamily="34" charset="0"/>
            </a:endParaRPr>
          </a:p>
          <a:p>
            <a:pPr algn="ctr"/>
            <a:endParaRPr lang="is-IS">
              <a:latin typeface="Calibri" pitchFamily="34" charset="0"/>
            </a:endParaRPr>
          </a:p>
          <a:p>
            <a:pPr algn="ctr"/>
            <a:r>
              <a:rPr lang="is-IS">
                <a:latin typeface="Calibri" pitchFamily="34" charset="0"/>
              </a:rPr>
              <a:t>Takk fyrir</a:t>
            </a:r>
          </a:p>
          <a:p>
            <a:endParaRPr lang="is-IS">
              <a:latin typeface="Calibri" pitchFamily="34" charset="0"/>
            </a:endParaRPr>
          </a:p>
          <a:p>
            <a:endParaRPr lang="is-IS">
              <a:latin typeface="Calibri" pitchFamily="34" charset="0"/>
            </a:endParaRPr>
          </a:p>
          <a:p>
            <a:endParaRPr lang="is-IS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s-IS" smtClean="0"/>
              <a:t> </a:t>
            </a:r>
          </a:p>
        </p:txBody>
      </p:sp>
      <p:pic>
        <p:nvPicPr>
          <p:cNvPr id="16387" name="Content Placeholder 3" descr="ja_logo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6429375" y="428625"/>
            <a:ext cx="2066925" cy="771525"/>
          </a:xfrm>
        </p:spPr>
      </p:pic>
      <p:sp>
        <p:nvSpPr>
          <p:cNvPr id="16388" name="TextBox 6"/>
          <p:cNvSpPr txBox="1">
            <a:spLocks noChangeArrowheads="1"/>
          </p:cNvSpPr>
          <p:nvPr/>
        </p:nvSpPr>
        <p:spPr bwMode="auto">
          <a:xfrm>
            <a:off x="500063" y="2500313"/>
            <a:ext cx="8143875" cy="280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s-IS" sz="3200">
                <a:latin typeface="Calibri" pitchFamily="34" charset="0"/>
              </a:rPr>
              <a:t>Tilboðsgerð</a:t>
            </a:r>
            <a:endParaRPr lang="is-IS">
              <a:latin typeface="Calibri" pitchFamily="34" charset="0"/>
            </a:endParaRPr>
          </a:p>
          <a:p>
            <a:pPr algn="ctr"/>
            <a:endParaRPr lang="is-IS">
              <a:latin typeface="Calibri" pitchFamily="34" charset="0"/>
            </a:endParaRPr>
          </a:p>
          <a:p>
            <a:pPr lvl="1">
              <a:buFont typeface="Arial" charset="0"/>
              <a:buChar char="•"/>
            </a:pPr>
            <a:r>
              <a:rPr lang="is-IS">
                <a:latin typeface="Calibri" pitchFamily="34" charset="0"/>
              </a:rPr>
              <a:t>   Skilgreining á ræstingarþörf, brotin niður á hvert rými</a:t>
            </a:r>
          </a:p>
          <a:p>
            <a:pPr lvl="2">
              <a:buFont typeface="Arial" charset="0"/>
              <a:buChar char="•"/>
            </a:pPr>
            <a:r>
              <a:rPr lang="is-IS">
                <a:latin typeface="Calibri" pitchFamily="34" charset="0"/>
              </a:rPr>
              <a:t>   Athugað með sérþarfir eins og kaffistofur og mötuneyti</a:t>
            </a:r>
          </a:p>
          <a:p>
            <a:pPr lvl="2">
              <a:buFont typeface="Arial" charset="0"/>
              <a:buChar char="•"/>
            </a:pPr>
            <a:r>
              <a:rPr lang="is-IS">
                <a:latin typeface="Calibri" pitchFamily="34" charset="0"/>
              </a:rPr>
              <a:t>   Gólfefni, þarf séraðferðir, hvað með bón eða Ivax kerfið</a:t>
            </a:r>
          </a:p>
          <a:p>
            <a:pPr lvl="2">
              <a:buFont typeface="Arial" charset="0"/>
              <a:buChar char="•"/>
            </a:pPr>
            <a:r>
              <a:rPr lang="is-IS">
                <a:latin typeface="Calibri" pitchFamily="34" charset="0"/>
              </a:rPr>
              <a:t>   Losun á rusli, hver er þörfin á hverjum stað, þarf plastpoka</a:t>
            </a:r>
          </a:p>
          <a:p>
            <a:pPr lvl="1">
              <a:buFont typeface="Arial" charset="0"/>
              <a:buChar char="•"/>
            </a:pPr>
            <a:r>
              <a:rPr lang="is-IS">
                <a:latin typeface="Calibri" pitchFamily="34" charset="0"/>
              </a:rPr>
              <a:t>   Byggingar teiknaðar inn í sérstakt ræstingarforrit</a:t>
            </a:r>
          </a:p>
          <a:p>
            <a:pPr lvl="1">
              <a:buFont typeface="Arial" charset="0"/>
              <a:buChar char="•"/>
            </a:pPr>
            <a:r>
              <a:rPr lang="is-IS">
                <a:latin typeface="Calibri" pitchFamily="34" charset="0"/>
              </a:rPr>
              <a:t>   Tilboð reiknað út frá þessum forsendum og komið til viðskiptavinar</a:t>
            </a:r>
          </a:p>
          <a:p>
            <a:endParaRPr lang="is-IS">
              <a:latin typeface="Calibri" pitchFamily="34" charset="0"/>
            </a:endParaRP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1104444">
            <a:off x="374650" y="247650"/>
            <a:ext cx="1631950" cy="2357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13797">
            <a:off x="1808163" y="254000"/>
            <a:ext cx="1655762" cy="233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244</TotalTime>
  <Words>734</Words>
  <Application>Microsoft Office PowerPoint</Application>
  <PresentationFormat>On-screen Show (4:3)</PresentationFormat>
  <Paragraphs>149</Paragraphs>
  <Slides>15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8" baseType="lpstr">
      <vt:lpstr>Arial</vt:lpstr>
      <vt:lpstr>Calibri</vt:lpstr>
      <vt:lpstr>Office Theme</vt:lpstr>
      <vt:lpstr>Sólarræsting ehf</vt:lpstr>
      <vt:lpstr> </vt:lpstr>
      <vt:lpstr>Slide 3</vt:lpstr>
      <vt:lpstr> </vt:lpstr>
      <vt:lpstr> </vt:lpstr>
      <vt:lpstr> </vt:lpstr>
      <vt:lpstr> </vt:lpstr>
      <vt:lpstr>Kuðungurinn 2007</vt:lpstr>
      <vt:lpstr> </vt:lpstr>
      <vt:lpstr> </vt:lpstr>
      <vt:lpstr> </vt:lpstr>
      <vt:lpstr> </vt:lpstr>
      <vt:lpstr> </vt:lpstr>
      <vt:lpstr>Slide 14</vt:lpstr>
      <vt:lpstr> 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Sólarræsting ehf</dc:title>
  <dc:creator>steini</dc:creator>
  <cp:lastModifiedBy>halldor</cp:lastModifiedBy>
  <cp:revision>27</cp:revision>
  <dcterms:created xsi:type="dcterms:W3CDTF">2008-10-31T10:59:09Z</dcterms:created>
  <dcterms:modified xsi:type="dcterms:W3CDTF">2009-02-25T20:40:46Z</dcterms:modified>
</cp:coreProperties>
</file>