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8" r:id="rId3"/>
    <p:sldId id="259" r:id="rId4"/>
    <p:sldId id="261" r:id="rId5"/>
    <p:sldId id="260" r:id="rId6"/>
    <p:sldId id="265" r:id="rId7"/>
    <p:sldId id="257" r:id="rId8"/>
    <p:sldId id="262" r:id="rId9"/>
    <p:sldId id="263" r:id="rId10"/>
    <p:sldId id="264" r:id="rId11"/>
  </p:sldIdLst>
  <p:sldSz cx="9144000" cy="6858000" type="screen4x3"/>
  <p:notesSz cx="6800850" cy="9926638"/>
  <p:defaultTextStyle>
    <a:defPPr>
      <a:defRPr lang="is-I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171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654" autoAdjust="0"/>
  </p:normalViewPr>
  <p:slideViewPr>
    <p:cSldViewPr>
      <p:cViewPr>
        <p:scale>
          <a:sx n="66" d="100"/>
          <a:sy n="66" d="100"/>
        </p:scale>
        <p:origin x="-1692" y="-5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6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4" d="100"/>
          <a:sy n="74" d="100"/>
        </p:scale>
        <p:origin x="-2172" y="-90"/>
      </p:cViewPr>
      <p:guideLst>
        <p:guide orient="horz" pos="3126"/>
        <p:guide pos="2142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rvterm\markadsdeild\Svan\Hreinsiefni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rvterm\markadsdeild\Svan\Hreinsiefni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rvterm\markadsdeild\Svan\Hreinsiefni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rvterm\markadsdeild\Svan\Hreinsiefni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cat>
            <c:strRef>
              <c:f>'Sheet1 (3)'!$O$13:$O$17</c:f>
              <c:strCache>
                <c:ptCount val="5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</c:strCache>
            </c:strRef>
          </c:cat>
          <c:val>
            <c:numRef>
              <c:f>'Sheet1 (3)'!$P$13:$P$17</c:f>
              <c:numCache>
                <c:formatCode>General</c:formatCode>
                <c:ptCount val="5"/>
                <c:pt idx="0">
                  <c:v>2748.5</c:v>
                </c:pt>
                <c:pt idx="1">
                  <c:v>3058.4</c:v>
                </c:pt>
                <c:pt idx="2">
                  <c:v>3902.7</c:v>
                </c:pt>
                <c:pt idx="3">
                  <c:v>5566.2</c:v>
                </c:pt>
                <c:pt idx="4">
                  <c:v>12963.3</c:v>
                </c:pt>
              </c:numCache>
            </c:numRef>
          </c:val>
        </c:ser>
        <c:shape val="cylinder"/>
        <c:axId val="67082496"/>
        <c:axId val="67293952"/>
        <c:axId val="0"/>
      </c:bar3DChart>
      <c:catAx>
        <c:axId val="67082496"/>
        <c:scaling>
          <c:orientation val="minMax"/>
        </c:scaling>
        <c:axPos val="b"/>
        <c:tickLblPos val="nextTo"/>
        <c:txPr>
          <a:bodyPr/>
          <a:lstStyle/>
          <a:p>
            <a:pPr>
              <a:defRPr lang="is-IS"/>
            </a:pPr>
            <a:endParaRPr lang="en-US"/>
          </a:p>
        </c:txPr>
        <c:crossAx val="67293952"/>
        <c:crosses val="autoZero"/>
        <c:auto val="1"/>
        <c:lblAlgn val="ctr"/>
        <c:lblOffset val="100"/>
      </c:catAx>
      <c:valAx>
        <c:axId val="6729395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is-IS"/>
            </a:pPr>
            <a:endParaRPr lang="en-US"/>
          </a:p>
        </c:txPr>
        <c:crossAx val="67082496"/>
        <c:crosses val="autoZero"/>
        <c:crossBetween val="between"/>
      </c:valAx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v>Brial Clean</c:v>
          </c:tx>
          <c:cat>
            <c:strRef>
              <c:f>'Sheet1 (3)'!$B$3:$B$7</c:f>
              <c:strCache>
                <c:ptCount val="5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</c:strCache>
            </c:strRef>
          </c:cat>
          <c:val>
            <c:numRef>
              <c:f>'Sheet1 (3)'!$C$3:$C$7</c:f>
              <c:numCache>
                <c:formatCode>General</c:formatCode>
                <c:ptCount val="5"/>
                <c:pt idx="0">
                  <c:v>144</c:v>
                </c:pt>
                <c:pt idx="1">
                  <c:v>245</c:v>
                </c:pt>
                <c:pt idx="2">
                  <c:v>221</c:v>
                </c:pt>
                <c:pt idx="3">
                  <c:v>1140</c:v>
                </c:pt>
                <c:pt idx="4">
                  <c:v>2206</c:v>
                </c:pt>
              </c:numCache>
            </c:numRef>
          </c:val>
        </c:ser>
        <c:ser>
          <c:idx val="1"/>
          <c:order val="1"/>
          <c:tx>
            <c:v>Kristalin Clean</c:v>
          </c:tx>
          <c:cat>
            <c:strRef>
              <c:f>'Sheet1 (3)'!$B$3:$B$7</c:f>
              <c:strCache>
                <c:ptCount val="5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</c:strCache>
            </c:strRef>
          </c:cat>
          <c:val>
            <c:numRef>
              <c:f>'Sheet1 (3)'!$L$3:$L$7</c:f>
              <c:numCache>
                <c:formatCode>General</c:formatCode>
                <c:ptCount val="5"/>
                <c:pt idx="0">
                  <c:v>328</c:v>
                </c:pt>
                <c:pt idx="1">
                  <c:v>373</c:v>
                </c:pt>
                <c:pt idx="2">
                  <c:v>660</c:v>
                </c:pt>
                <c:pt idx="3">
                  <c:v>574</c:v>
                </c:pt>
                <c:pt idx="4">
                  <c:v>840</c:v>
                </c:pt>
              </c:numCache>
            </c:numRef>
          </c:val>
        </c:ser>
        <c:ser>
          <c:idx val="2"/>
          <c:order val="2"/>
          <c:tx>
            <c:v>Into WC Clean</c:v>
          </c:tx>
          <c:cat>
            <c:strRef>
              <c:f>'Sheet1 (3)'!$B$3:$B$7</c:f>
              <c:strCache>
                <c:ptCount val="5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</c:strCache>
            </c:strRef>
          </c:cat>
          <c:val>
            <c:numRef>
              <c:f>'Sheet1 (3)'!$T$3:$T$7</c:f>
              <c:numCache>
                <c:formatCode>General</c:formatCode>
                <c:ptCount val="5"/>
                <c:pt idx="0">
                  <c:v>801.5</c:v>
                </c:pt>
                <c:pt idx="1">
                  <c:v>960.4</c:v>
                </c:pt>
                <c:pt idx="2">
                  <c:v>931.69999999999993</c:v>
                </c:pt>
                <c:pt idx="3">
                  <c:v>1712.1999999999998</c:v>
                </c:pt>
                <c:pt idx="4">
                  <c:v>2473.7999999999997</c:v>
                </c:pt>
              </c:numCache>
            </c:numRef>
          </c:val>
        </c:ser>
        <c:ser>
          <c:idx val="3"/>
          <c:order val="3"/>
          <c:tx>
            <c:v>Satiné Clean</c:v>
          </c:tx>
          <c:cat>
            <c:strRef>
              <c:f>'Sheet1 (3)'!$B$3:$B$7</c:f>
              <c:strCache>
                <c:ptCount val="5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</c:strCache>
            </c:strRef>
          </c:cat>
          <c:val>
            <c:numRef>
              <c:f>'Sheet1 (3)'!$X$3:$X$7</c:f>
              <c:numCache>
                <c:formatCode>General</c:formatCode>
                <c:ptCount val="5"/>
                <c:pt idx="0">
                  <c:v>330</c:v>
                </c:pt>
                <c:pt idx="1">
                  <c:v>265</c:v>
                </c:pt>
                <c:pt idx="2">
                  <c:v>1005</c:v>
                </c:pt>
                <c:pt idx="3">
                  <c:v>790</c:v>
                </c:pt>
                <c:pt idx="4">
                  <c:v>820</c:v>
                </c:pt>
              </c:numCache>
            </c:numRef>
          </c:val>
        </c:ser>
        <c:shape val="cylinder"/>
        <c:axId val="67332736"/>
        <c:axId val="67355008"/>
        <c:axId val="0"/>
      </c:bar3DChart>
      <c:catAx>
        <c:axId val="67332736"/>
        <c:scaling>
          <c:orientation val="minMax"/>
        </c:scaling>
        <c:axPos val="b"/>
        <c:tickLblPos val="nextTo"/>
        <c:txPr>
          <a:bodyPr/>
          <a:lstStyle/>
          <a:p>
            <a:pPr>
              <a:defRPr lang="is-IS"/>
            </a:pPr>
            <a:endParaRPr lang="en-US"/>
          </a:p>
        </c:txPr>
        <c:crossAx val="67355008"/>
        <c:crosses val="autoZero"/>
        <c:auto val="1"/>
        <c:lblAlgn val="ctr"/>
        <c:lblOffset val="100"/>
      </c:catAx>
      <c:valAx>
        <c:axId val="6735500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is-IS"/>
            </a:pPr>
            <a:endParaRPr lang="en-US"/>
          </a:p>
        </c:txPr>
        <c:crossAx val="67332736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lang="is-IS"/>
          </a:pPr>
          <a:endParaRPr lang="en-US"/>
        </a:p>
      </c:txPr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cat>
            <c:strRef>
              <c:f>'Sheet3 (2)'!$F$14:$F$20</c:f>
              <c:strCache>
                <c:ptCount val="7"/>
                <c:pt idx="0">
                  <c:v>RV grunnhreinsir</c:v>
                </c:pt>
                <c:pt idx="1">
                  <c:v>RV baðerbergish</c:v>
                </c:pt>
                <c:pt idx="2">
                  <c:v>RV Gólfsápa</c:v>
                </c:pt>
                <c:pt idx="3">
                  <c:v>RV salernisgreinsir</c:v>
                </c:pt>
                <c:pt idx="4">
                  <c:v>RV gólfs. M gljáa</c:v>
                </c:pt>
                <c:pt idx="5">
                  <c:v>RV alhreinsir</c:v>
                </c:pt>
                <c:pt idx="6">
                  <c:v>RV uppþvottalögur</c:v>
                </c:pt>
              </c:strCache>
            </c:strRef>
          </c:cat>
          <c:val>
            <c:numRef>
              <c:f>'Sheet3 (2)'!$G$14:$G$20</c:f>
              <c:numCache>
                <c:formatCode>General</c:formatCode>
                <c:ptCount val="7"/>
                <c:pt idx="0">
                  <c:v>75</c:v>
                </c:pt>
                <c:pt idx="1">
                  <c:v>322</c:v>
                </c:pt>
                <c:pt idx="2">
                  <c:v>380</c:v>
                </c:pt>
                <c:pt idx="3">
                  <c:v>612.5</c:v>
                </c:pt>
                <c:pt idx="4">
                  <c:v>695</c:v>
                </c:pt>
                <c:pt idx="5">
                  <c:v>1184</c:v>
                </c:pt>
                <c:pt idx="6">
                  <c:v>1475</c:v>
                </c:pt>
              </c:numCache>
            </c:numRef>
          </c:val>
        </c:ser>
        <c:shape val="cylinder"/>
        <c:axId val="67367296"/>
        <c:axId val="67368832"/>
        <c:axId val="0"/>
      </c:bar3DChart>
      <c:catAx>
        <c:axId val="67367296"/>
        <c:scaling>
          <c:orientation val="minMax"/>
        </c:scaling>
        <c:axPos val="b"/>
        <c:tickLblPos val="nextTo"/>
        <c:txPr>
          <a:bodyPr/>
          <a:lstStyle/>
          <a:p>
            <a:pPr>
              <a:defRPr lang="is-IS"/>
            </a:pPr>
            <a:endParaRPr lang="en-US"/>
          </a:p>
        </c:txPr>
        <c:crossAx val="67368832"/>
        <c:crosses val="autoZero"/>
        <c:auto val="1"/>
        <c:lblAlgn val="ctr"/>
        <c:lblOffset val="100"/>
      </c:catAx>
      <c:valAx>
        <c:axId val="6736883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is-IS"/>
            </a:pPr>
            <a:endParaRPr lang="en-US"/>
          </a:p>
        </c:txPr>
        <c:crossAx val="67367296"/>
        <c:crosses val="autoZero"/>
        <c:crossBetween val="between"/>
      </c:valAx>
    </c:plotArea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v>Brial Clean</c:v>
          </c:tx>
          <c:cat>
            <c:strRef>
              <c:f>'Sheet1 (2)'!$B$3:$B$7</c:f>
              <c:strCache>
                <c:ptCount val="5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</c:strCache>
            </c:strRef>
          </c:cat>
          <c:val>
            <c:numRef>
              <c:f>'Sheet1 (2)'!$D$3:$D$7</c:f>
              <c:numCache>
                <c:formatCode>General</c:formatCode>
                <c:ptCount val="5"/>
                <c:pt idx="0">
                  <c:v>1289</c:v>
                </c:pt>
                <c:pt idx="1">
                  <c:v>1460</c:v>
                </c:pt>
                <c:pt idx="2">
                  <c:v>1306</c:v>
                </c:pt>
                <c:pt idx="3">
                  <c:v>2490</c:v>
                </c:pt>
                <c:pt idx="4">
                  <c:v>4086</c:v>
                </c:pt>
              </c:numCache>
            </c:numRef>
          </c:val>
        </c:ser>
        <c:ser>
          <c:idx val="1"/>
          <c:order val="1"/>
          <c:tx>
            <c:v>Brial shine</c:v>
          </c:tx>
          <c:cat>
            <c:strRef>
              <c:f>'Sheet1 (2)'!$B$3:$B$7</c:f>
              <c:strCache>
                <c:ptCount val="5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</c:strCache>
            </c:strRef>
          </c:cat>
          <c:val>
            <c:numRef>
              <c:f>'Sheet1 (2)'!$L$3:$L$7</c:f>
              <c:numCache>
                <c:formatCode>General</c:formatCode>
                <c:ptCount val="5"/>
                <c:pt idx="0">
                  <c:v>8178</c:v>
                </c:pt>
                <c:pt idx="1">
                  <c:v>18558</c:v>
                </c:pt>
                <c:pt idx="2">
                  <c:v>23340</c:v>
                </c:pt>
                <c:pt idx="3">
                  <c:v>26286</c:v>
                </c:pt>
                <c:pt idx="4">
                  <c:v>27882</c:v>
                </c:pt>
              </c:numCache>
            </c:numRef>
          </c:val>
        </c:ser>
        <c:shape val="cylinder"/>
        <c:axId val="67913984"/>
        <c:axId val="67915776"/>
        <c:axId val="0"/>
      </c:bar3DChart>
      <c:catAx>
        <c:axId val="67913984"/>
        <c:scaling>
          <c:orientation val="minMax"/>
        </c:scaling>
        <c:axPos val="b"/>
        <c:tickLblPos val="nextTo"/>
        <c:txPr>
          <a:bodyPr/>
          <a:lstStyle/>
          <a:p>
            <a:pPr>
              <a:defRPr lang="is-IS"/>
            </a:pPr>
            <a:endParaRPr lang="en-US"/>
          </a:p>
        </c:txPr>
        <c:crossAx val="67915776"/>
        <c:crosses val="autoZero"/>
        <c:auto val="1"/>
        <c:lblAlgn val="ctr"/>
        <c:lblOffset val="100"/>
      </c:catAx>
      <c:valAx>
        <c:axId val="6791577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lang="is-IS"/>
            </a:pPr>
            <a:endParaRPr lang="en-US"/>
          </a:p>
        </c:txPr>
        <c:crossAx val="67913984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lang="is-IS"/>
          </a:pPr>
          <a:endParaRPr lang="en-US"/>
        </a:p>
      </c:txPr>
    </c:legend>
    <c:plotVisOnly val="1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s-I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2863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82F744-BC74-4B49-BDEB-45D596AC141E}" type="datetimeFigureOut">
              <a:rPr lang="is-IS" smtClean="0"/>
              <a:pPr/>
              <a:t>25.2.2009</a:t>
            </a:fld>
            <a:endParaRPr lang="is-I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s-I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2863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C93312-F55E-4807-8CF8-0A476E8B473E}" type="slidenum">
              <a:rPr lang="is-IS" smtClean="0"/>
              <a:pPr/>
              <a:t>‹#›</a:t>
            </a:fld>
            <a:endParaRPr lang="is-I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7036" cy="496331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is-I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2240" y="1"/>
            <a:ext cx="2947036" cy="496331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CB447F87-3340-4B7D-A8AF-5F4113A691B5}" type="datetimeFigureOut">
              <a:rPr lang="is-IS" smtClean="0"/>
              <a:pPr/>
              <a:t>25.2.2009</a:t>
            </a:fld>
            <a:endParaRPr lang="is-I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6" rIns="91412" bIns="45706" rtlCol="0" anchor="ctr"/>
          <a:lstStyle/>
          <a:p>
            <a:endParaRPr lang="is-I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086" y="4715153"/>
            <a:ext cx="5440680" cy="4466988"/>
          </a:xfrm>
          <a:prstGeom prst="rect">
            <a:avLst/>
          </a:prstGeom>
        </p:spPr>
        <p:txBody>
          <a:bodyPr vert="horz" lIns="91412" tIns="45706" rIns="91412" bIns="4570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7036" cy="496331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is-I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2240" y="9428584"/>
            <a:ext cx="2947036" cy="496331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FD5673B9-048F-454E-BC2A-A7C8066E29A1}" type="slidenum">
              <a:rPr lang="is-IS" smtClean="0"/>
              <a:pPr/>
              <a:t>‹#›</a:t>
            </a:fld>
            <a:endParaRPr lang="is-I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290" y="357166"/>
            <a:ext cx="7258072" cy="1143000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171717"/>
                </a:solidFill>
                <a:latin typeface="Myriad Pro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is-IS" dirty="0"/>
          </a:p>
        </p:txBody>
      </p:sp>
      <p:pic>
        <p:nvPicPr>
          <p:cNvPr id="7" name="Picture 6" descr="Logo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5084060"/>
            <a:ext cx="7077470" cy="1773940"/>
          </a:xfrm>
          <a:prstGeom prst="rect">
            <a:avLst/>
          </a:prstGeom>
        </p:spPr>
      </p:pic>
      <p:pic>
        <p:nvPicPr>
          <p:cNvPr id="11" name="Picture 10" descr="RV Logo1.EPS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143900" y="5429264"/>
            <a:ext cx="681184" cy="121031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290" y="357166"/>
            <a:ext cx="7258072" cy="1143000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171717"/>
                </a:solidFill>
                <a:latin typeface="Myriad Pro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is-IS" dirty="0"/>
          </a:p>
        </p:txBody>
      </p:sp>
      <p:pic>
        <p:nvPicPr>
          <p:cNvPr id="7" name="Picture 6" descr="Logo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5084060"/>
            <a:ext cx="7077470" cy="1773940"/>
          </a:xfrm>
          <a:prstGeom prst="rect">
            <a:avLst/>
          </a:prstGeom>
        </p:spPr>
      </p:pic>
      <p:pic>
        <p:nvPicPr>
          <p:cNvPr id="11" name="Picture 10" descr="RV Logo1.EPS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143900" y="5429264"/>
            <a:ext cx="681184" cy="121031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is-I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Myriad Pro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is-I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ABCA34D-8292-4D3E-8EB0-98C5396FA3DF}" type="datetimeFigureOut">
              <a:rPr lang="is-IS" smtClean="0"/>
              <a:pPr/>
              <a:t>25.2.2009</a:t>
            </a:fld>
            <a:endParaRPr lang="is-I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is-I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619DBC5-6EC4-4E0D-B9F6-E6EA12662E64}" type="slidenum">
              <a:rPr lang="is-IS" smtClean="0"/>
              <a:pPr/>
              <a:t>‹#›</a:t>
            </a:fld>
            <a:endParaRPr lang="is-I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is-I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Myriad Pro" pitchFamily="34" charset="0"/>
              </a:defRPr>
            </a:lvl1pPr>
            <a:lvl2pPr>
              <a:defRPr>
                <a:latin typeface="Myriad Pro" pitchFamily="34" charset="0"/>
              </a:defRPr>
            </a:lvl2pPr>
            <a:lvl3pPr>
              <a:defRPr>
                <a:latin typeface="Myriad Pro" pitchFamily="34" charset="0"/>
              </a:defRPr>
            </a:lvl3pPr>
            <a:lvl4pPr>
              <a:defRPr>
                <a:latin typeface="Myriad Pro" pitchFamily="34" charset="0"/>
              </a:defRPr>
            </a:lvl4pPr>
            <a:lvl5pPr>
              <a:defRPr>
                <a:latin typeface="Myriad Pro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is-I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ABCA34D-8292-4D3E-8EB0-98C5396FA3DF}" type="datetimeFigureOut">
              <a:rPr lang="is-IS" smtClean="0"/>
              <a:pPr/>
              <a:t>25.2.2009</a:t>
            </a:fld>
            <a:endParaRPr lang="is-I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is-I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619DBC5-6EC4-4E0D-B9F6-E6EA12662E64}" type="slidenum">
              <a:rPr lang="is-IS" smtClean="0"/>
              <a:pPr/>
              <a:t>‹#›</a:t>
            </a:fld>
            <a:endParaRPr lang="is-I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latin typeface="Myriad Pro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Myriad Pro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ABCA34D-8292-4D3E-8EB0-98C5396FA3DF}" type="datetimeFigureOut">
              <a:rPr lang="is-IS" smtClean="0"/>
              <a:pPr/>
              <a:t>25.2.2009</a:t>
            </a:fld>
            <a:endParaRPr lang="is-I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is-I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619DBC5-6EC4-4E0D-B9F6-E6EA12662E64}" type="slidenum">
              <a:rPr lang="is-IS" smtClean="0"/>
              <a:pPr/>
              <a:t>‹#›</a:t>
            </a:fld>
            <a:endParaRPr lang="is-I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ABCA34D-8292-4D3E-8EB0-98C5396FA3DF}" type="datetimeFigureOut">
              <a:rPr lang="is-IS" smtClean="0"/>
              <a:pPr/>
              <a:t>25.2.2009</a:t>
            </a:fld>
            <a:endParaRPr lang="is-I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is-I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619DBC5-6EC4-4E0D-B9F6-E6EA12662E64}" type="slidenum">
              <a:rPr lang="is-IS" smtClean="0"/>
              <a:pPr/>
              <a:t>‹#›</a:t>
            </a:fld>
            <a:endParaRPr lang="is-I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ABCA34D-8292-4D3E-8EB0-98C5396FA3DF}" type="datetimeFigureOut">
              <a:rPr lang="is-IS" smtClean="0"/>
              <a:pPr/>
              <a:t>25.2.2009</a:t>
            </a:fld>
            <a:endParaRPr lang="is-I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is-I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619DBC5-6EC4-4E0D-B9F6-E6EA12662E64}" type="slidenum">
              <a:rPr lang="is-IS" smtClean="0"/>
              <a:pPr/>
              <a:t>‹#›</a:t>
            </a:fld>
            <a:endParaRPr lang="is-I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ABCA34D-8292-4D3E-8EB0-98C5396FA3DF}" type="datetimeFigureOut">
              <a:rPr lang="is-IS" smtClean="0"/>
              <a:pPr/>
              <a:t>25.2.2009</a:t>
            </a:fld>
            <a:endParaRPr lang="is-I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is-I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619DBC5-6EC4-4E0D-B9F6-E6EA12662E64}" type="slidenum">
              <a:rPr lang="is-IS" smtClean="0"/>
              <a:pPr/>
              <a:t>‹#›</a:t>
            </a:fld>
            <a:endParaRPr lang="is-I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ABCA34D-8292-4D3E-8EB0-98C5396FA3DF}" type="datetimeFigureOut">
              <a:rPr lang="is-IS" smtClean="0"/>
              <a:pPr/>
              <a:t>25.2.2009</a:t>
            </a:fld>
            <a:endParaRPr lang="is-I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is-I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619DBC5-6EC4-4E0D-B9F6-E6EA12662E64}" type="slidenum">
              <a:rPr lang="is-IS" smtClean="0"/>
              <a:pPr/>
              <a:t>‹#›</a:t>
            </a:fld>
            <a:endParaRPr lang="is-I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ABCA34D-8292-4D3E-8EB0-98C5396FA3DF}" type="datetimeFigureOut">
              <a:rPr lang="is-IS" smtClean="0"/>
              <a:pPr/>
              <a:t>25.2.2009</a:t>
            </a:fld>
            <a:endParaRPr lang="is-I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is-I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619DBC5-6EC4-4E0D-B9F6-E6EA12662E64}" type="slidenum">
              <a:rPr lang="is-IS" smtClean="0"/>
              <a:pPr/>
              <a:t>‹#›</a:t>
            </a:fld>
            <a:endParaRPr lang="is-I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s-I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ABCA34D-8292-4D3E-8EB0-98C5396FA3DF}" type="datetimeFigureOut">
              <a:rPr lang="is-IS" smtClean="0"/>
              <a:pPr/>
              <a:t>25.2.2009</a:t>
            </a:fld>
            <a:endParaRPr lang="is-I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is-I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619DBC5-6EC4-4E0D-B9F6-E6EA12662E64}" type="slidenum">
              <a:rPr lang="is-IS" smtClean="0"/>
              <a:pPr/>
              <a:t>‹#›</a:t>
            </a:fld>
            <a:endParaRPr lang="is-I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ABCA34D-8292-4D3E-8EB0-98C5396FA3DF}" type="datetimeFigureOut">
              <a:rPr lang="is-IS" smtClean="0"/>
              <a:pPr/>
              <a:t>25.2.2009</a:t>
            </a:fld>
            <a:endParaRPr lang="is-I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is-I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619DBC5-6EC4-4E0D-B9F6-E6EA12662E64}" type="slidenum">
              <a:rPr lang="is-IS" smtClean="0"/>
              <a:pPr/>
              <a:t>‹#›</a:t>
            </a:fld>
            <a:endParaRPr lang="is-I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s-I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s-I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ABCA34D-8292-4D3E-8EB0-98C5396FA3DF}" type="datetimeFigureOut">
              <a:rPr lang="is-IS" smtClean="0"/>
              <a:pPr/>
              <a:t>25.2.2009</a:t>
            </a:fld>
            <a:endParaRPr lang="is-I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is-I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619DBC5-6EC4-4E0D-B9F6-E6EA12662E64}" type="slidenum">
              <a:rPr lang="is-IS" smtClean="0"/>
              <a:pPr/>
              <a:t>‹#›</a:t>
            </a:fld>
            <a:endParaRPr lang="is-I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5">
            <a:alphaModFix amt="60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28728" y="274638"/>
            <a:ext cx="72580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is-IS" dirty="0"/>
          </a:p>
        </p:txBody>
      </p:sp>
      <p:pic>
        <p:nvPicPr>
          <p:cNvPr id="7" name="Picture 6" descr="Svanurinn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5415" y="179053"/>
            <a:ext cx="1261875" cy="1249683"/>
          </a:xfrm>
          <a:prstGeom prst="rect">
            <a:avLst/>
          </a:prstGeom>
        </p:spPr>
      </p:pic>
      <p:pic>
        <p:nvPicPr>
          <p:cNvPr id="8" name="Picture 7" descr="Logo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0" y="5084060"/>
            <a:ext cx="7077470" cy="1773940"/>
          </a:xfrm>
          <a:prstGeom prst="rect">
            <a:avLst/>
          </a:prstGeom>
        </p:spPr>
      </p:pic>
      <p:pic>
        <p:nvPicPr>
          <p:cNvPr id="9" name="Picture 8" descr="RV Logo1.EPS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143900" y="5429264"/>
            <a:ext cx="681184" cy="121031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3600" b="1" kern="1200">
          <a:solidFill>
            <a:schemeClr val="tx1"/>
          </a:solidFill>
          <a:latin typeface="Myriad Pro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s-I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14480" y="1428736"/>
            <a:ext cx="6072230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9000"/>
              </a:lnSpc>
            </a:pPr>
            <a:r>
              <a:rPr lang="is-IS" sz="6000" b="1" spc="13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yriad Pro" pitchFamily="34" charset="0"/>
              </a:rPr>
              <a:t>Fer eftirspurn á Svanmerktum efnum vaxandi?</a:t>
            </a:r>
            <a:endParaRPr lang="is-IS" sz="6000" b="1" spc="130" dirty="0">
              <a:solidFill>
                <a:schemeClr val="tx1">
                  <a:lumMod val="65000"/>
                  <a:lumOff val="35000"/>
                </a:schemeClr>
              </a:solidFill>
              <a:latin typeface="Myriad Pro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Sala á svansmerktum efnum</a:t>
            </a:r>
            <a:endParaRPr lang="is-I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4" name="Chart 3"/>
          <p:cNvGraphicFramePr/>
          <p:nvPr/>
        </p:nvGraphicFramePr>
        <p:xfrm>
          <a:off x="571472" y="1000108"/>
          <a:ext cx="8273740" cy="46296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Vörur </a:t>
            </a:r>
            <a:r>
              <a:rPr lang="is-I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yriad Pro"/>
              </a:rPr>
              <a:t>•</a:t>
            </a:r>
            <a:r>
              <a:rPr lang="is-I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Vöxtur • Þróun</a:t>
            </a:r>
            <a:endParaRPr lang="is-I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3" name="Chart 2"/>
          <p:cNvGraphicFramePr/>
          <p:nvPr/>
        </p:nvGraphicFramePr>
        <p:xfrm>
          <a:off x="928662" y="1214422"/>
          <a:ext cx="7822724" cy="45878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Svansmerkt hreinsiefni frá RV</a:t>
            </a:r>
            <a:endParaRPr lang="is-I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4" name="Chart 3"/>
          <p:cNvGraphicFramePr/>
          <p:nvPr/>
        </p:nvGraphicFramePr>
        <p:xfrm>
          <a:off x="1000100" y="1357298"/>
          <a:ext cx="7151199" cy="4343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Mismunur milli efna</a:t>
            </a:r>
            <a:endParaRPr lang="is-I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3" name="Chart 2"/>
          <p:cNvGraphicFramePr/>
          <p:nvPr/>
        </p:nvGraphicFramePr>
        <p:xfrm>
          <a:off x="1500167" y="1500174"/>
          <a:ext cx="6500858" cy="39742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Hvert verður framhaldið</a:t>
            </a:r>
            <a:endParaRPr lang="is-I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57290" y="2285992"/>
            <a:ext cx="63579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s-IS" sz="2400" dirty="0" smtClean="0">
                <a:latin typeface="Myriad Pro" pitchFamily="34" charset="0"/>
              </a:rPr>
              <a:t>Afhverju Svansmertk efni ?</a:t>
            </a:r>
          </a:p>
          <a:p>
            <a:endParaRPr lang="is-IS" sz="2400" dirty="0" smtClean="0">
              <a:latin typeface="Myriad Pro" pitchFamily="34" charset="0"/>
            </a:endParaRPr>
          </a:p>
          <a:p>
            <a:r>
              <a:rPr lang="is-IS" sz="2400" dirty="0" smtClean="0">
                <a:latin typeface="Myriad Pro" pitchFamily="34" charset="0"/>
              </a:rPr>
              <a:t>Eru þau betri?</a:t>
            </a:r>
          </a:p>
          <a:p>
            <a:endParaRPr lang="is-IS" sz="2400" dirty="0" smtClean="0">
              <a:latin typeface="Myriad Pro" pitchFamily="34" charset="0"/>
            </a:endParaRPr>
          </a:p>
          <a:p>
            <a:r>
              <a:rPr lang="is-IS" sz="2400" dirty="0" smtClean="0">
                <a:latin typeface="Myriad Pro" pitchFamily="34" charset="0"/>
              </a:rPr>
              <a:t>Hvað með blöndun?</a:t>
            </a:r>
            <a:endParaRPr lang="is-IS" sz="2400" dirty="0">
              <a:latin typeface="Myriad Pro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914400" y="500042"/>
            <a:ext cx="8229600" cy="1143000"/>
          </a:xfrm>
        </p:spPr>
        <p:txBody>
          <a:bodyPr/>
          <a:lstStyle/>
          <a:p>
            <a:r>
              <a:rPr lang="en-GB" b="1" dirty="0" err="1" smtClean="0">
                <a:latin typeface="Myriad Pro" pitchFamily="34" charset="0"/>
              </a:rPr>
              <a:t>Umhverfis</a:t>
            </a:r>
            <a:r>
              <a:rPr lang="en-GB" b="1" dirty="0" smtClean="0">
                <a:latin typeface="Myriad Pro" pitchFamily="34" charset="0"/>
              </a:rPr>
              <a:t>- </a:t>
            </a:r>
            <a:r>
              <a:rPr lang="en-GB" b="1" dirty="0" err="1" smtClean="0">
                <a:latin typeface="Myriad Pro" pitchFamily="34" charset="0"/>
              </a:rPr>
              <a:t>og</a:t>
            </a:r>
            <a:r>
              <a:rPr lang="en-GB" b="1" dirty="0" smtClean="0">
                <a:latin typeface="Myriad Pro" pitchFamily="34" charset="0"/>
              </a:rPr>
              <a:t> </a:t>
            </a:r>
            <a:r>
              <a:rPr lang="en-GB" b="1" dirty="0" err="1" smtClean="0">
                <a:latin typeface="Myriad Pro" pitchFamily="34" charset="0"/>
              </a:rPr>
              <a:t>gæðastefna</a:t>
            </a:r>
            <a:r>
              <a:rPr lang="en-GB" b="1" dirty="0" smtClean="0">
                <a:latin typeface="Myriad Pro" pitchFamily="34" charset="0"/>
              </a:rPr>
              <a:t> RV</a:t>
            </a:r>
            <a:endParaRPr lang="is-IS" b="1" dirty="0">
              <a:latin typeface="Myriad Pro" pitchFamily="34" charset="0"/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000100" y="1571612"/>
            <a:ext cx="7143800" cy="3857652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1800" b="0" i="0" u="none" strike="noStrike" kern="1200" cap="none" spc="20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yriad Pro" pitchFamily="34" charset="0"/>
                <a:ea typeface="+mn-ea"/>
                <a:cs typeface="+mn-cs"/>
              </a:rPr>
              <a:t>Rekstrarvörur leggja metnað sinn í að bjóða hagkvæmar heildarlausnir og að skipta við trausta framleiðendur, erlenda sem innlenda, sem eru ábyrgir í umhverfismálum og fylgja alþjóðlegum stöðlum  og vottuðum og viðurkenndum gæðakerfum við framleiðslu og meðhöndlun vörunnar. </a:t>
            </a:r>
          </a:p>
          <a:p>
            <a:pPr marL="0" marR="0" lvl="0" indent="0" algn="ctr" defTabSz="914400" rtl="0" eaLnBrk="1" fontAlgn="auto" latinLnBrk="0" hangingPunct="1">
              <a:lnSpc>
                <a:spcPct val="17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1800" b="1" u="none" strike="noStrike" kern="1200" cap="none" spc="20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yriad Pro" pitchFamily="34" charset="0"/>
                <a:ea typeface="+mn-ea"/>
                <a:cs typeface="+mn-cs"/>
              </a:rPr>
              <a:t>Hjá RV er kappkostað að umhverfismerktar vörur séu ekki dýrari í notkun en aðrar vörur.</a:t>
            </a:r>
            <a:endParaRPr kumimoji="0" lang="en-GB" sz="1800" b="1" u="none" strike="noStrike" kern="1200" cap="none" spc="20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yriad Pro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Vöruflokkar</a:t>
            </a:r>
            <a:endParaRPr lang="is-I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28794" y="1357298"/>
            <a:ext cx="5929354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s-IS" sz="2200" b="1" dirty="0" smtClean="0">
                <a:latin typeface="Myriad Pro" pitchFamily="34" charset="0"/>
              </a:rPr>
              <a:t>Hreinsiefni:</a:t>
            </a:r>
          </a:p>
          <a:p>
            <a:r>
              <a:rPr lang="is-IS" sz="2200" dirty="0" smtClean="0">
                <a:latin typeface="Myriad Pro" pitchFamily="34" charset="0"/>
              </a:rPr>
              <a:t>	• Almenn efni</a:t>
            </a:r>
          </a:p>
          <a:p>
            <a:r>
              <a:rPr lang="is-IS" sz="2200" dirty="0" smtClean="0">
                <a:latin typeface="Myriad Pro" pitchFamily="34" charset="0"/>
              </a:rPr>
              <a:t>	 • Salerni</a:t>
            </a:r>
          </a:p>
          <a:p>
            <a:r>
              <a:rPr lang="is-IS" sz="2200" dirty="0" smtClean="0">
                <a:latin typeface="Myriad Pro" pitchFamily="34" charset="0"/>
              </a:rPr>
              <a:t>	 • Viðhaldsefni</a:t>
            </a:r>
          </a:p>
          <a:p>
            <a:r>
              <a:rPr lang="is-IS" sz="2200" dirty="0" smtClean="0">
                <a:latin typeface="Myriad Pro" pitchFamily="34" charset="0"/>
              </a:rPr>
              <a:t>	 • Handsápur</a:t>
            </a:r>
          </a:p>
          <a:p>
            <a:r>
              <a:rPr lang="is-IS" sz="2200" dirty="0" smtClean="0">
                <a:latin typeface="Myriad Pro" pitchFamily="34" charset="0"/>
              </a:rPr>
              <a:t>	 • Uppþvottaefni</a:t>
            </a:r>
          </a:p>
          <a:p>
            <a:r>
              <a:rPr lang="is-IS" sz="2200" dirty="0" smtClean="0">
                <a:latin typeface="Myriad Pro" pitchFamily="34" charset="0"/>
              </a:rPr>
              <a:t>	 • Uppþvottavélaefni</a:t>
            </a:r>
          </a:p>
          <a:p>
            <a:r>
              <a:rPr lang="is-IS" sz="2200" dirty="0" smtClean="0">
                <a:latin typeface="Myriad Pro" pitchFamily="34" charset="0"/>
              </a:rPr>
              <a:t>	 • Tauþvottaefni</a:t>
            </a:r>
          </a:p>
          <a:p>
            <a:r>
              <a:rPr lang="is-IS" sz="2200" b="1" dirty="0" smtClean="0">
                <a:latin typeface="Myriad Pro" pitchFamily="34" charset="0"/>
              </a:rPr>
              <a:t>Pappír:</a:t>
            </a:r>
          </a:p>
          <a:p>
            <a:r>
              <a:rPr lang="is-IS" sz="2200" dirty="0" smtClean="0">
                <a:latin typeface="Myriad Pro" pitchFamily="34" charset="0"/>
              </a:rPr>
              <a:t>	 • Handþurrkur</a:t>
            </a:r>
          </a:p>
          <a:p>
            <a:r>
              <a:rPr lang="is-IS" sz="2200" dirty="0" smtClean="0">
                <a:latin typeface="Myriad Pro" pitchFamily="34" charset="0"/>
              </a:rPr>
              <a:t>	 • WC pappír</a:t>
            </a:r>
          </a:p>
          <a:p>
            <a:r>
              <a:rPr lang="is-IS" sz="2200" dirty="0" smtClean="0">
                <a:latin typeface="Myriad Pro" pitchFamily="34" charset="0"/>
              </a:rPr>
              <a:t>	 • Eldhúsrúllur</a:t>
            </a:r>
          </a:p>
          <a:p>
            <a:r>
              <a:rPr lang="is-IS" sz="2200" dirty="0" smtClean="0">
                <a:latin typeface="Myriad Pro" pitchFamily="34" charset="0"/>
              </a:rPr>
              <a:t>	 • Servéttur</a:t>
            </a:r>
            <a:endParaRPr lang="is-IS" sz="2200" dirty="0">
              <a:latin typeface="Myriad Pro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/>
            <a:r>
              <a:rPr lang="is-I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Um Rekstrarvörur 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85720" y="1785926"/>
            <a:ext cx="4929222" cy="3500462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is-I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yriad Pro" pitchFamily="34" charset="0"/>
              </a:rPr>
              <a:t>27 ára stöðugur rekstur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is-I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yriad Pro" pitchFamily="34" charset="0"/>
              </a:rPr>
              <a:t>Sérhæfing: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is-I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yriad Pro" pitchFamily="34" charset="0"/>
              </a:rPr>
              <a:t>Daglegar rekstrarvörur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is-I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yriad Pro" pitchFamily="34" charset="0"/>
              </a:rPr>
              <a:t>Traustir viðskiptavinir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is-IS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yriad Pro" pitchFamily="34" charset="0"/>
              </a:rPr>
              <a:t>Traustir birgjar</a:t>
            </a:r>
            <a:endParaRPr lang="is-IS" dirty="0" smtClean="0">
              <a:latin typeface="Myriad Pro" pitchFamily="34" charset="0"/>
            </a:endParaRPr>
          </a:p>
          <a:p>
            <a:pPr marL="342900" lvl="0" indent="-342900">
              <a:spcBef>
                <a:spcPct val="20000"/>
              </a:spcBef>
              <a:defRPr/>
            </a:pPr>
            <a:r>
              <a:rPr lang="is-IS" sz="2400" dirty="0" smtClean="0">
                <a:latin typeface="Myriad Pro" pitchFamily="34" charset="0"/>
              </a:rPr>
              <a:t>50 starfsmenn </a:t>
            </a:r>
          </a:p>
          <a:p>
            <a:pPr marL="342900" lvl="0" indent="-342900">
              <a:spcBef>
                <a:spcPct val="20000"/>
              </a:spcBef>
              <a:defRPr/>
            </a:pPr>
            <a:r>
              <a:rPr lang="is-IS" dirty="0" smtClean="0">
                <a:latin typeface="Myriad Pro" pitchFamily="34" charset="0"/>
              </a:rPr>
              <a:t>(25 í sölu og þjónustu, 15 í vörudreifingu)</a:t>
            </a:r>
          </a:p>
          <a:p>
            <a:pPr marL="342900" lvl="0" indent="-342900">
              <a:spcBef>
                <a:spcPct val="20000"/>
              </a:spcBef>
              <a:defRPr/>
            </a:pPr>
            <a:endParaRPr lang="is-IS" sz="1400" dirty="0" smtClean="0">
              <a:latin typeface="Myriad Pro" pitchFamily="34" charset="0"/>
            </a:endParaRPr>
          </a:p>
          <a:p>
            <a:pPr marL="342900" lvl="0" indent="-342900">
              <a:spcBef>
                <a:spcPct val="20000"/>
              </a:spcBef>
              <a:defRPr/>
            </a:pPr>
            <a:r>
              <a:rPr lang="is-IS" sz="2400" dirty="0" smtClean="0">
                <a:latin typeface="Myriad Pro" pitchFamily="34" charset="0"/>
              </a:rPr>
              <a:t>4400 m² bygging að Réttarhálsi 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is-I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yriad Pro" pitchFamily="34" charset="0"/>
            </a:endParaRPr>
          </a:p>
        </p:txBody>
      </p:sp>
      <p:graphicFrame>
        <p:nvGraphicFramePr>
          <p:cNvPr id="1026" name="Content Placeholder 3"/>
          <p:cNvGraphicFramePr>
            <a:graphicFrameLocks noGrp="1"/>
          </p:cNvGraphicFramePr>
          <p:nvPr/>
        </p:nvGraphicFramePr>
        <p:xfrm>
          <a:off x="5214942" y="1857364"/>
          <a:ext cx="3714776" cy="3250429"/>
        </p:xfrm>
        <a:graphic>
          <a:graphicData uri="http://schemas.openxmlformats.org/presentationml/2006/ole">
            <p:oleObj spid="_x0000_s1026" name="Chart" r:id="rId3" imgW="8229600" imgH="5695860" progId="Excel.Sheet.8">
              <p:embed/>
            </p:oleObj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/>
            <a:r>
              <a:rPr lang="is-I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Rekstrarvörur í dag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00034" y="1643051"/>
            <a:ext cx="7715304" cy="3500462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is-I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yriad Pro" pitchFamily="34" charset="0"/>
              </a:rPr>
              <a:t>50 starfsmenn </a:t>
            </a:r>
            <a:r>
              <a:rPr kumimoji="0" lang="is-I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yriad Pro" pitchFamily="34" charset="0"/>
              </a:rPr>
              <a:t>(25 í sölu og þjónustu, 15 í vörudreifingu)</a:t>
            </a:r>
            <a:endParaRPr kumimoji="0" lang="is-I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yriad Pro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is-I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yriad Pro" pitchFamily="34" charset="0"/>
              </a:rPr>
              <a:t>4400 m² bygging að Réttarhálsi </a:t>
            </a:r>
            <a:r>
              <a:rPr kumimoji="0" lang="is-I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yriad Pro" pitchFamily="34" charset="0"/>
              </a:rPr>
              <a:t> </a:t>
            </a:r>
            <a:endParaRPr kumimoji="0" lang="is-I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yriad Pro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s-I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yriad Pro" pitchFamily="34" charset="0"/>
              </a:rPr>
              <a:t>  Nýtt fræðslusetur </a:t>
            </a:r>
            <a:endParaRPr kumimoji="0" lang="is-I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yriad Pro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is-I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yriad Pro" pitchFamily="34" charset="0"/>
              </a:rPr>
              <a:t>Innanhúss...</a:t>
            </a:r>
          </a:p>
          <a:p>
            <a:pPr marL="1600200" marR="0" lvl="3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is-I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yriad Pro" pitchFamily="34" charset="0"/>
              </a:rPr>
              <a:t>Lager og dreifing</a:t>
            </a:r>
          </a:p>
          <a:p>
            <a:pPr marL="1600200" marR="0" lvl="3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is-I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yriad Pro" pitchFamily="34" charset="0"/>
              </a:rPr>
              <a:t>Auglýsingagerð</a:t>
            </a:r>
          </a:p>
          <a:p>
            <a:pPr marL="1600200" marR="0" lvl="3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is-I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yriad Pro" pitchFamily="34" charset="0"/>
              </a:rPr>
              <a:t>Fræðsla og kennsla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is-I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yriad Pro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551</TotalTime>
  <Words>166</Words>
  <Application>Microsoft Office PowerPoint</Application>
  <PresentationFormat>On-screen Show (4:3)</PresentationFormat>
  <Paragraphs>46</Paragraphs>
  <Slides>10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Custom Design</vt:lpstr>
      <vt:lpstr>Chart</vt:lpstr>
      <vt:lpstr>Slide 1</vt:lpstr>
      <vt:lpstr>Sala á svansmerktum efnum</vt:lpstr>
      <vt:lpstr>Vörur • Vöxtur • Þróun</vt:lpstr>
      <vt:lpstr>Svansmerkt hreinsiefni frá RV</vt:lpstr>
      <vt:lpstr>Mismunur milli efna</vt:lpstr>
      <vt:lpstr>Hvert verður framhaldið</vt:lpstr>
      <vt:lpstr>Umhverfis- og gæðastefna RV</vt:lpstr>
      <vt:lpstr>Vöruflokkar</vt:lpstr>
      <vt:lpstr>Um Rekstrarvörur </vt:lpstr>
      <vt:lpstr>Rekstrarvörur í dag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ohara</dc:creator>
  <cp:lastModifiedBy>halldor</cp:lastModifiedBy>
  <cp:revision>56</cp:revision>
  <dcterms:created xsi:type="dcterms:W3CDTF">2009-02-24T08:30:52Z</dcterms:created>
  <dcterms:modified xsi:type="dcterms:W3CDTF">2009-02-25T20:42:40Z</dcterms:modified>
</cp:coreProperties>
</file>