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
  </p:notesMasterIdLst>
  <p:sldIdLst>
    <p:sldId id="257" r:id="rId2"/>
    <p:sldId id="256" r:id="rId3"/>
    <p:sldId id="272" r:id="rId4"/>
    <p:sldId id="267" r:id="rId5"/>
    <p:sldId id="273" r:id="rId6"/>
    <p:sldId id="262" r:id="rId7"/>
    <p:sldId id="270" r:id="rId8"/>
    <p:sldId id="269" r:id="rId9"/>
    <p:sldId id="268" r:id="rId10"/>
    <p:sldId id="271"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2923" autoAdjust="0"/>
  </p:normalViewPr>
  <p:slideViewPr>
    <p:cSldViewPr>
      <p:cViewPr varScale="1">
        <p:scale>
          <a:sx n="61" d="100"/>
          <a:sy n="61" d="100"/>
        </p:scale>
        <p:origin x="-76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598EF05-E5DD-4E5D-907A-83EBE3A6C405}" type="datetimeFigureOut">
              <a:rPr lang="en-US" smtClean="0"/>
              <a:pPr/>
              <a:t>2/26/2009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6FA83C49-0756-45E8-A0C4-E3B0306AAD35}"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hostel.is/default.asp?cat_id=391"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hostel.is/default.asp?cat_id=385" TargetMode="External"/><Relationship Id="rId5" Type="http://schemas.openxmlformats.org/officeDocument/2006/relationships/hyperlink" Target="http://hostel.is/default.asp?cat_id=379" TargetMode="External"/><Relationship Id="rId4" Type="http://schemas.openxmlformats.org/officeDocument/2006/relationships/hyperlink" Target="http://hostel.is/default.asp?cat_id=198"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is-I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is-IS"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is-IS" sz="1200" kern="1200" dirty="0" smtClean="0">
                <a:solidFill>
                  <a:schemeClr val="tx1"/>
                </a:solidFill>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FA83C49-0756-45E8-A0C4-E3B0306AAD35}"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s-IS" dirty="0" smtClean="0"/>
          </a:p>
          <a:p>
            <a:r>
              <a:rPr lang="is-IS" sz="1400" dirty="0" smtClean="0"/>
              <a:t>Í gögnunum ykkar liggur bæklingur</a:t>
            </a:r>
            <a:r>
              <a:rPr lang="is-IS" sz="1400" baseline="0" dirty="0" smtClean="0"/>
              <a:t> F. í R. </a:t>
            </a:r>
          </a:p>
          <a:p>
            <a:r>
              <a:rPr lang="is-IS" sz="1400" baseline="0" dirty="0" smtClean="0"/>
              <a:t>Þar leggjum við inn gæðastefnuna okkar í stuttu máli -  ásamt þeim tveim merkjum sem styðja við stefnuna; sem segja það sem segja þarf; að ekki einungis </a:t>
            </a:r>
            <a:r>
              <a:rPr lang="is-IS" sz="1400" b="1" baseline="0" dirty="0" smtClean="0"/>
              <a:t>viljum við </a:t>
            </a:r>
            <a:r>
              <a:rPr lang="is-IS" sz="1400" baseline="0" dirty="0" smtClean="0"/>
              <a:t>og </a:t>
            </a:r>
            <a:r>
              <a:rPr lang="is-IS" sz="1400" b="1" baseline="0" dirty="0" smtClean="0"/>
              <a:t>ætlum við </a:t>
            </a:r>
            <a:r>
              <a:rPr lang="is-IS" sz="1400" baseline="0" dirty="0" smtClean="0"/>
              <a:t>heldur </a:t>
            </a:r>
            <a:r>
              <a:rPr lang="is-IS" sz="1400" b="1" baseline="0" dirty="0" smtClean="0"/>
              <a:t>séum við </a:t>
            </a:r>
            <a:r>
              <a:rPr lang="is-IS" sz="1400" baseline="0" dirty="0" smtClean="0"/>
              <a:t>að vinna að gæða- og umhverfismálum í okkar daglega starfi. Það geta utanaðkomandi aðilar vottað um og hafa gert. </a:t>
            </a:r>
          </a:p>
          <a:p>
            <a:endParaRPr lang="is-IS" sz="1400" baseline="0" dirty="0" smtClean="0"/>
          </a:p>
          <a:p>
            <a:r>
              <a:rPr lang="is-IS" sz="1400" baseline="0" dirty="0" smtClean="0"/>
              <a:t>Það að birta stefnu og setja sér og rekstrinum ströng markmið: gerir aukna kröfu á okkur; gagnvart starfsfólkinu okkar, samstarfsaðilum og gestum. Okkur þykir það hinsvegar sjálfsagt að vinna að stöðugum umbótum í starfinu og leggja áherslu á umhverfismál – enda er það bergmál við áherslu í umhverfinu okkar og almenna skynsemi. </a:t>
            </a:r>
          </a:p>
          <a:p>
            <a:r>
              <a:rPr lang="is-IS" sz="1400" baseline="0" dirty="0" smtClean="0"/>
              <a:t>Ég vil leggja áherslu á það hér að við þurfum sem lítið þjónustufyrirtæki - alla þá aðstoð til að standa undir þessum kröfum og auðvelda okkur skrefin í framtíðinni. Það er stundum freistandi að missa móðinn og láta góðar áætlanir drabbast ef ávinningurinn er ekki skýr, ef manni er ekki haldið við efnið og hlutum ekki fylgt eftir. </a:t>
            </a:r>
          </a:p>
          <a:p>
            <a:r>
              <a:rPr lang="is-IS" sz="1400" b="1" baseline="0" dirty="0" smtClean="0"/>
              <a:t>Því fagna ég samkomu sem þessari þar sem við ræðum leiðir og lausnir; hvað við viljum gera í því að efla Svaninn á Íslandi! </a:t>
            </a:r>
          </a:p>
          <a:p>
            <a:endParaRPr lang="is-IS" sz="1400" baseline="0" dirty="0" smtClean="0"/>
          </a:p>
          <a:p>
            <a:endParaRPr lang="en-GB" sz="1400"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Stjórn</a:t>
            </a:r>
            <a:r>
              <a:rPr lang="en-GB" dirty="0" smtClean="0"/>
              <a:t> </a:t>
            </a:r>
            <a:r>
              <a:rPr lang="en-GB" dirty="0" err="1" smtClean="0"/>
              <a:t>Farfugla</a:t>
            </a:r>
            <a:r>
              <a:rPr lang="en-GB" dirty="0" smtClean="0"/>
              <a:t> </a:t>
            </a:r>
            <a:r>
              <a:rPr lang="en-GB" dirty="0" err="1" smtClean="0"/>
              <a:t>einsetur</a:t>
            </a:r>
            <a:r>
              <a:rPr lang="en-GB" dirty="0" smtClean="0"/>
              <a:t> </a:t>
            </a:r>
            <a:r>
              <a:rPr lang="en-GB" dirty="0" err="1" smtClean="0"/>
              <a:t>sér</a:t>
            </a:r>
            <a:r>
              <a:rPr lang="en-GB" dirty="0" smtClean="0"/>
              <a:t> </a:t>
            </a:r>
            <a:r>
              <a:rPr lang="en-GB" dirty="0" err="1" smtClean="0"/>
              <a:t>að</a:t>
            </a:r>
            <a:r>
              <a:rPr lang="en-GB" dirty="0" smtClean="0"/>
              <a:t> </a:t>
            </a:r>
            <a:r>
              <a:rPr lang="en-GB" dirty="0" err="1" smtClean="0"/>
              <a:t>leggja</a:t>
            </a:r>
            <a:r>
              <a:rPr lang="en-GB" dirty="0" smtClean="0"/>
              <a:t> </a:t>
            </a:r>
            <a:r>
              <a:rPr lang="en-GB" dirty="0" err="1" smtClean="0"/>
              <a:t>sitt</a:t>
            </a:r>
            <a:r>
              <a:rPr lang="en-GB" dirty="0" smtClean="0"/>
              <a:t> </a:t>
            </a:r>
            <a:r>
              <a:rPr lang="en-GB" dirty="0" err="1" smtClean="0"/>
              <a:t>af</a:t>
            </a:r>
            <a:r>
              <a:rPr lang="en-GB" dirty="0" smtClean="0"/>
              <a:t> </a:t>
            </a:r>
            <a:r>
              <a:rPr lang="en-GB" dirty="0" err="1" smtClean="0"/>
              <a:t>mörkum</a:t>
            </a:r>
            <a:r>
              <a:rPr lang="en-GB" dirty="0" smtClean="0"/>
              <a:t> </a:t>
            </a:r>
            <a:r>
              <a:rPr lang="en-GB" dirty="0" err="1" smtClean="0"/>
              <a:t>til</a:t>
            </a:r>
            <a:r>
              <a:rPr lang="en-GB" dirty="0" smtClean="0"/>
              <a:t> </a:t>
            </a:r>
            <a:r>
              <a:rPr lang="en-GB" dirty="0" err="1" smtClean="0"/>
              <a:t>að</a:t>
            </a:r>
            <a:r>
              <a:rPr lang="en-GB" dirty="0" smtClean="0"/>
              <a:t> </a:t>
            </a:r>
            <a:r>
              <a:rPr lang="en-GB" dirty="0" err="1" smtClean="0"/>
              <a:t>styðja</a:t>
            </a:r>
            <a:r>
              <a:rPr lang="en-GB" dirty="0" smtClean="0"/>
              <a:t> </a:t>
            </a:r>
            <a:r>
              <a:rPr lang="en-GB" dirty="0" err="1" smtClean="0"/>
              <a:t>og</a:t>
            </a:r>
            <a:r>
              <a:rPr lang="en-GB" dirty="0" smtClean="0"/>
              <a:t> </a:t>
            </a:r>
            <a:r>
              <a:rPr lang="en-GB" dirty="0" err="1" smtClean="0"/>
              <a:t>efla</a:t>
            </a:r>
            <a:r>
              <a:rPr lang="en-GB" dirty="0" smtClean="0"/>
              <a:t> </a:t>
            </a:r>
            <a:r>
              <a:rPr lang="en-GB" dirty="0" err="1" smtClean="0"/>
              <a:t>umhverfisvitund</a:t>
            </a:r>
            <a:r>
              <a:rPr lang="en-GB" dirty="0" smtClean="0"/>
              <a:t> </a:t>
            </a:r>
            <a:r>
              <a:rPr lang="en-GB" dirty="0" err="1" smtClean="0"/>
              <a:t>og</a:t>
            </a:r>
            <a:r>
              <a:rPr lang="en-GB" dirty="0" smtClean="0"/>
              <a:t> </a:t>
            </a:r>
            <a:r>
              <a:rPr lang="en-GB" dirty="0" err="1" smtClean="0"/>
              <a:t>ábyrgðarkennd</a:t>
            </a:r>
            <a:r>
              <a:rPr lang="en-GB" dirty="0" smtClean="0"/>
              <a:t> </a:t>
            </a:r>
            <a:r>
              <a:rPr lang="en-GB" dirty="0" err="1" smtClean="0"/>
              <a:t>íslenskra</a:t>
            </a:r>
            <a:r>
              <a:rPr lang="en-GB" dirty="0" smtClean="0"/>
              <a:t> </a:t>
            </a:r>
            <a:r>
              <a:rPr lang="en-GB" dirty="0" err="1" smtClean="0"/>
              <a:t>og</a:t>
            </a:r>
            <a:r>
              <a:rPr lang="en-GB" dirty="0" smtClean="0"/>
              <a:t> </a:t>
            </a:r>
            <a:r>
              <a:rPr lang="en-GB" dirty="0" err="1" smtClean="0"/>
              <a:t>erlendra</a:t>
            </a:r>
            <a:r>
              <a:rPr lang="en-GB" dirty="0" smtClean="0"/>
              <a:t> </a:t>
            </a:r>
            <a:r>
              <a:rPr lang="en-GB" dirty="0" err="1" smtClean="0"/>
              <a:t>ferðamanna</a:t>
            </a:r>
            <a:r>
              <a:rPr lang="en-GB" dirty="0" smtClean="0"/>
              <a:t> á </a:t>
            </a:r>
            <a:r>
              <a:rPr lang="en-GB" dirty="0" err="1" smtClean="0"/>
              <a:t>íslandi</a:t>
            </a:r>
            <a:r>
              <a:rPr lang="en-GB" dirty="0" smtClean="0"/>
              <a:t>.  </a:t>
            </a:r>
          </a:p>
          <a:p>
            <a:r>
              <a:rPr lang="en-GB" dirty="0" smtClean="0"/>
              <a:t> </a:t>
            </a:r>
          </a:p>
          <a:p>
            <a:r>
              <a:rPr lang="en-GB" dirty="0" err="1" smtClean="0"/>
              <a:t>Stjórnin</a:t>
            </a:r>
            <a:r>
              <a:rPr lang="en-GB" dirty="0" smtClean="0"/>
              <a:t> </a:t>
            </a:r>
            <a:r>
              <a:rPr lang="en-GB" dirty="0" err="1" smtClean="0"/>
              <a:t>birti</a:t>
            </a:r>
            <a:r>
              <a:rPr lang="en-GB" dirty="0" smtClean="0"/>
              <a:t> </a:t>
            </a:r>
            <a:r>
              <a:rPr lang="en-GB" dirty="0" err="1" smtClean="0"/>
              <a:t>umhverfisstefnu</a:t>
            </a:r>
            <a:r>
              <a:rPr lang="en-GB" dirty="0" smtClean="0"/>
              <a:t> </a:t>
            </a:r>
            <a:r>
              <a:rPr lang="en-GB" dirty="0" err="1" smtClean="0"/>
              <a:t>samtakanna</a:t>
            </a:r>
            <a:r>
              <a:rPr lang="en-GB" dirty="0" smtClean="0"/>
              <a:t> </a:t>
            </a:r>
            <a:r>
              <a:rPr lang="en-GB" dirty="0" err="1" smtClean="0"/>
              <a:t>snemma</a:t>
            </a:r>
            <a:r>
              <a:rPr lang="en-GB" dirty="0" smtClean="0"/>
              <a:t> </a:t>
            </a:r>
            <a:r>
              <a:rPr lang="en-GB" dirty="0" err="1" smtClean="0"/>
              <a:t>árs</a:t>
            </a:r>
            <a:r>
              <a:rPr lang="en-GB" dirty="0" smtClean="0"/>
              <a:t> 1999 </a:t>
            </a:r>
            <a:r>
              <a:rPr lang="en-GB" dirty="0" err="1" smtClean="0"/>
              <a:t>eftir</a:t>
            </a:r>
            <a:r>
              <a:rPr lang="en-GB" dirty="0" smtClean="0"/>
              <a:t> </a:t>
            </a:r>
            <a:r>
              <a:rPr lang="en-GB" dirty="0" err="1" smtClean="0"/>
              <a:t>að</a:t>
            </a:r>
            <a:r>
              <a:rPr lang="en-GB" dirty="0" smtClean="0"/>
              <a:t> </a:t>
            </a:r>
            <a:r>
              <a:rPr lang="en-GB" dirty="0" err="1" smtClean="0"/>
              <a:t>hafa</a:t>
            </a:r>
            <a:r>
              <a:rPr lang="en-GB" dirty="0" smtClean="0"/>
              <a:t> </a:t>
            </a:r>
            <a:r>
              <a:rPr lang="en-GB" dirty="0" err="1" smtClean="0"/>
              <a:t>unnið</a:t>
            </a:r>
            <a:r>
              <a:rPr lang="en-GB" dirty="0" smtClean="0"/>
              <a:t> </a:t>
            </a:r>
            <a:r>
              <a:rPr lang="en-GB" dirty="0" err="1" smtClean="0"/>
              <a:t>að</a:t>
            </a:r>
            <a:r>
              <a:rPr lang="en-GB" dirty="0" smtClean="0"/>
              <a:t> </a:t>
            </a:r>
            <a:r>
              <a:rPr lang="en-GB" dirty="0" err="1" smtClean="0"/>
              <a:t>mótun</a:t>
            </a:r>
            <a:r>
              <a:rPr lang="en-GB" dirty="0" smtClean="0"/>
              <a:t> </a:t>
            </a:r>
            <a:r>
              <a:rPr lang="en-GB" dirty="0" err="1" smtClean="0"/>
              <a:t>hennar</a:t>
            </a:r>
            <a:r>
              <a:rPr lang="en-GB" dirty="0" smtClean="0"/>
              <a:t> í um 2 </a:t>
            </a:r>
            <a:r>
              <a:rPr lang="en-GB" dirty="0" err="1" smtClean="0"/>
              <a:t>ár</a:t>
            </a:r>
            <a:r>
              <a:rPr lang="en-GB" dirty="0" smtClean="0"/>
              <a:t>.  Á </a:t>
            </a:r>
            <a:r>
              <a:rPr lang="en-GB" dirty="0" err="1" smtClean="0"/>
              <a:t>þeim</a:t>
            </a:r>
            <a:r>
              <a:rPr lang="en-GB" dirty="0" smtClean="0"/>
              <a:t> </a:t>
            </a:r>
            <a:r>
              <a:rPr lang="en-GB" dirty="0" err="1" smtClean="0"/>
              <a:t>undirbúningstíma</a:t>
            </a:r>
            <a:r>
              <a:rPr lang="en-GB" dirty="0" smtClean="0"/>
              <a:t> </a:t>
            </a:r>
            <a:r>
              <a:rPr lang="en-GB" dirty="0" err="1" smtClean="0"/>
              <a:t>var</a:t>
            </a:r>
            <a:r>
              <a:rPr lang="en-GB" dirty="0" smtClean="0"/>
              <a:t> </a:t>
            </a:r>
            <a:r>
              <a:rPr lang="en-GB" dirty="0" err="1" smtClean="0"/>
              <a:t>m.a</a:t>
            </a:r>
            <a:r>
              <a:rPr lang="en-GB" dirty="0" smtClean="0"/>
              <a:t>. </a:t>
            </a:r>
            <a:r>
              <a:rPr lang="en-GB" dirty="0" err="1" smtClean="0"/>
              <a:t>unnið</a:t>
            </a:r>
            <a:r>
              <a:rPr lang="en-GB" dirty="0" smtClean="0"/>
              <a:t> </a:t>
            </a:r>
            <a:r>
              <a:rPr lang="en-GB" dirty="0" err="1" smtClean="0"/>
              <a:t>að</a:t>
            </a:r>
            <a:r>
              <a:rPr lang="en-GB" dirty="0" smtClean="0"/>
              <a:t> </a:t>
            </a:r>
            <a:r>
              <a:rPr lang="en-GB" dirty="0" err="1" smtClean="0"/>
              <a:t>því</a:t>
            </a:r>
            <a:r>
              <a:rPr lang="en-GB" dirty="0" smtClean="0"/>
              <a:t> </a:t>
            </a:r>
            <a:r>
              <a:rPr lang="en-GB" dirty="0" err="1" smtClean="0"/>
              <a:t>að</a:t>
            </a:r>
            <a:r>
              <a:rPr lang="en-GB" dirty="0" smtClean="0"/>
              <a:t> </a:t>
            </a:r>
          </a:p>
          <a:p>
            <a:r>
              <a:rPr lang="en-GB" dirty="0" err="1" smtClean="0"/>
              <a:t>kynna</a:t>
            </a:r>
            <a:r>
              <a:rPr lang="en-GB" dirty="0" smtClean="0"/>
              <a:t> </a:t>
            </a:r>
            <a:r>
              <a:rPr lang="en-GB" dirty="0" err="1" smtClean="0"/>
              <a:t>sér</a:t>
            </a:r>
            <a:r>
              <a:rPr lang="en-GB" dirty="0" smtClean="0"/>
              <a:t> </a:t>
            </a:r>
            <a:r>
              <a:rPr lang="en-GB" dirty="0" err="1" smtClean="0"/>
              <a:t>lög</a:t>
            </a:r>
            <a:r>
              <a:rPr lang="en-GB" dirty="0" smtClean="0"/>
              <a:t>, </a:t>
            </a:r>
            <a:r>
              <a:rPr lang="en-GB" dirty="0" err="1" smtClean="0"/>
              <a:t>reglugerðir</a:t>
            </a:r>
            <a:r>
              <a:rPr lang="en-GB" dirty="0" smtClean="0"/>
              <a:t> </a:t>
            </a:r>
            <a:r>
              <a:rPr lang="en-GB" dirty="0" err="1" smtClean="0"/>
              <a:t>og</a:t>
            </a:r>
            <a:r>
              <a:rPr lang="en-GB" dirty="0" smtClean="0"/>
              <a:t> </a:t>
            </a:r>
            <a:r>
              <a:rPr lang="en-GB" dirty="0" err="1" smtClean="0"/>
              <a:t>aðrar</a:t>
            </a:r>
            <a:r>
              <a:rPr lang="en-GB" dirty="0" smtClean="0"/>
              <a:t> </a:t>
            </a:r>
            <a:r>
              <a:rPr lang="en-GB" dirty="0" err="1" smtClean="0"/>
              <a:t>íslenskar</a:t>
            </a:r>
            <a:r>
              <a:rPr lang="en-GB" dirty="0" smtClean="0"/>
              <a:t> </a:t>
            </a:r>
            <a:r>
              <a:rPr lang="en-GB" dirty="0" err="1" smtClean="0"/>
              <a:t>kröfur</a:t>
            </a:r>
            <a:r>
              <a:rPr lang="en-GB" dirty="0" smtClean="0"/>
              <a:t> á </a:t>
            </a:r>
            <a:r>
              <a:rPr lang="en-GB" dirty="0" err="1" smtClean="0"/>
              <a:t>sviði</a:t>
            </a:r>
            <a:r>
              <a:rPr lang="en-GB" dirty="0" smtClean="0"/>
              <a:t> </a:t>
            </a:r>
            <a:r>
              <a:rPr lang="en-GB" dirty="0" err="1" smtClean="0"/>
              <a:t>gæða</a:t>
            </a:r>
            <a:r>
              <a:rPr lang="en-GB" dirty="0" smtClean="0"/>
              <a:t>-, </a:t>
            </a:r>
            <a:r>
              <a:rPr lang="en-GB" dirty="0" err="1" smtClean="0"/>
              <a:t>öryggis</a:t>
            </a:r>
            <a:r>
              <a:rPr lang="en-GB" dirty="0" smtClean="0"/>
              <a:t>- </a:t>
            </a:r>
            <a:r>
              <a:rPr lang="en-GB" dirty="0" err="1" smtClean="0"/>
              <a:t>og</a:t>
            </a:r>
            <a:r>
              <a:rPr lang="en-GB" dirty="0" smtClean="0"/>
              <a:t> </a:t>
            </a:r>
            <a:r>
              <a:rPr lang="en-GB" dirty="0" err="1" smtClean="0"/>
              <a:t>umhverfismála</a:t>
            </a:r>
            <a:endParaRPr lang="en-GB" dirty="0" smtClean="0"/>
          </a:p>
          <a:p>
            <a:r>
              <a:rPr lang="en-GB" dirty="0" err="1" smtClean="0"/>
              <a:t>leggja</a:t>
            </a:r>
            <a:r>
              <a:rPr lang="en-GB" dirty="0" smtClean="0"/>
              <a:t> </a:t>
            </a:r>
            <a:r>
              <a:rPr lang="en-GB" dirty="0" err="1" smtClean="0"/>
              <a:t>fyrir</a:t>
            </a:r>
            <a:r>
              <a:rPr lang="en-GB" dirty="0" smtClean="0"/>
              <a:t> </a:t>
            </a:r>
            <a:r>
              <a:rPr lang="en-GB" dirty="0" err="1" smtClean="0"/>
              <a:t>og</a:t>
            </a:r>
            <a:r>
              <a:rPr lang="en-GB" dirty="0" smtClean="0"/>
              <a:t> </a:t>
            </a:r>
            <a:r>
              <a:rPr lang="en-GB" dirty="0" err="1" smtClean="0"/>
              <a:t>vinna</a:t>
            </a:r>
            <a:r>
              <a:rPr lang="en-GB" dirty="0" smtClean="0"/>
              <a:t> </a:t>
            </a:r>
            <a:r>
              <a:rPr lang="en-GB" dirty="0" err="1" smtClean="0"/>
              <a:t>úr</a:t>
            </a:r>
            <a:r>
              <a:rPr lang="en-GB" dirty="0" smtClean="0"/>
              <a:t> </a:t>
            </a:r>
            <a:r>
              <a:rPr lang="en-GB" dirty="0" err="1" smtClean="0"/>
              <a:t>viðhorfskönnunum</a:t>
            </a:r>
            <a:r>
              <a:rPr lang="en-GB" dirty="0" smtClean="0"/>
              <a:t> </a:t>
            </a:r>
            <a:r>
              <a:rPr lang="en-GB" dirty="0" err="1" smtClean="0"/>
              <a:t>varðandi</a:t>
            </a:r>
            <a:r>
              <a:rPr lang="en-GB" dirty="0" smtClean="0"/>
              <a:t> </a:t>
            </a:r>
            <a:r>
              <a:rPr lang="en-GB" dirty="0" err="1" smtClean="0"/>
              <a:t>gildi</a:t>
            </a:r>
            <a:r>
              <a:rPr lang="en-GB" dirty="0" smtClean="0"/>
              <a:t> </a:t>
            </a:r>
            <a:r>
              <a:rPr lang="en-GB" dirty="0" err="1" smtClean="0"/>
              <a:t>umhverfismála</a:t>
            </a:r>
            <a:r>
              <a:rPr lang="en-GB" dirty="0" smtClean="0"/>
              <a:t> </a:t>
            </a:r>
            <a:r>
              <a:rPr lang="en-GB" dirty="0" err="1" smtClean="0"/>
              <a:t>meðal</a:t>
            </a:r>
            <a:r>
              <a:rPr lang="en-GB" dirty="0" smtClean="0"/>
              <a:t> </a:t>
            </a:r>
            <a:r>
              <a:rPr lang="en-GB" dirty="0" err="1" smtClean="0"/>
              <a:t>gesta</a:t>
            </a:r>
            <a:r>
              <a:rPr lang="en-GB" dirty="0" smtClean="0"/>
              <a:t> </a:t>
            </a:r>
            <a:r>
              <a:rPr lang="en-GB" dirty="0" err="1" smtClean="0"/>
              <a:t>farfuglaheimila</a:t>
            </a:r>
            <a:r>
              <a:rPr lang="en-GB" dirty="0" smtClean="0"/>
              <a:t> um </a:t>
            </a:r>
            <a:r>
              <a:rPr lang="en-GB" dirty="0" err="1" smtClean="0"/>
              <a:t>allt</a:t>
            </a:r>
            <a:r>
              <a:rPr lang="en-GB" dirty="0" smtClean="0"/>
              <a:t> land </a:t>
            </a:r>
            <a:r>
              <a:rPr lang="en-GB" dirty="0" err="1" smtClean="0"/>
              <a:t>og</a:t>
            </a:r>
            <a:r>
              <a:rPr lang="en-GB" dirty="0" smtClean="0"/>
              <a:t> </a:t>
            </a:r>
            <a:r>
              <a:rPr lang="en-GB" dirty="0" err="1" smtClean="0"/>
              <a:t>möguleika</a:t>
            </a:r>
            <a:r>
              <a:rPr lang="en-GB" dirty="0" smtClean="0"/>
              <a:t> </a:t>
            </a:r>
            <a:r>
              <a:rPr lang="en-GB" dirty="0" err="1" smtClean="0"/>
              <a:t>þeirra</a:t>
            </a:r>
            <a:r>
              <a:rPr lang="en-GB" dirty="0" smtClean="0"/>
              <a:t> á </a:t>
            </a:r>
            <a:r>
              <a:rPr lang="en-GB" dirty="0" err="1" smtClean="0"/>
              <a:t>þátttöku</a:t>
            </a:r>
            <a:r>
              <a:rPr lang="en-GB" dirty="0" smtClean="0"/>
              <a:t> </a:t>
            </a:r>
            <a:r>
              <a:rPr lang="en-GB" dirty="0" err="1" smtClean="0"/>
              <a:t>gestanna</a:t>
            </a:r>
            <a:endParaRPr lang="en-GB" dirty="0" smtClean="0"/>
          </a:p>
          <a:p>
            <a:r>
              <a:rPr lang="en-GB" dirty="0" err="1" smtClean="0"/>
              <a:t>þróa</a:t>
            </a:r>
            <a:r>
              <a:rPr lang="en-GB" dirty="0" smtClean="0"/>
              <a:t> </a:t>
            </a:r>
            <a:r>
              <a:rPr lang="en-GB" dirty="0" err="1" smtClean="0"/>
              <a:t>færar</a:t>
            </a:r>
            <a:r>
              <a:rPr lang="en-GB" dirty="0" smtClean="0"/>
              <a:t> </a:t>
            </a:r>
            <a:r>
              <a:rPr lang="en-GB" dirty="0" err="1" smtClean="0"/>
              <a:t>leiðir</a:t>
            </a:r>
            <a:r>
              <a:rPr lang="en-GB" dirty="0" smtClean="0"/>
              <a:t> </a:t>
            </a:r>
            <a:r>
              <a:rPr lang="en-GB" dirty="0" err="1" smtClean="0"/>
              <a:t>að</a:t>
            </a:r>
            <a:r>
              <a:rPr lang="en-GB" dirty="0" smtClean="0"/>
              <a:t> </a:t>
            </a:r>
            <a:r>
              <a:rPr lang="en-GB" dirty="0" err="1" smtClean="0"/>
              <a:t>því</a:t>
            </a:r>
            <a:r>
              <a:rPr lang="en-GB" dirty="0" smtClean="0"/>
              <a:t> </a:t>
            </a:r>
            <a:r>
              <a:rPr lang="en-GB" dirty="0" err="1" smtClean="0"/>
              <a:t>að</a:t>
            </a:r>
            <a:r>
              <a:rPr lang="en-GB" dirty="0" smtClean="0"/>
              <a:t> </a:t>
            </a:r>
            <a:r>
              <a:rPr lang="en-GB" dirty="0" err="1" smtClean="0"/>
              <a:t>uppfylla</a:t>
            </a:r>
            <a:r>
              <a:rPr lang="en-GB" dirty="0" smtClean="0"/>
              <a:t> </a:t>
            </a:r>
            <a:r>
              <a:rPr lang="en-GB" dirty="0" err="1" smtClean="0"/>
              <a:t>stefnuna</a:t>
            </a:r>
            <a:r>
              <a:rPr lang="en-GB" dirty="0" smtClean="0"/>
              <a:t> í </a:t>
            </a:r>
            <a:r>
              <a:rPr lang="en-GB" dirty="0" err="1" smtClean="0"/>
              <a:t>samstarfi</a:t>
            </a:r>
            <a:r>
              <a:rPr lang="en-GB" dirty="0" smtClean="0"/>
              <a:t> </a:t>
            </a:r>
            <a:r>
              <a:rPr lang="en-GB" dirty="0" err="1" smtClean="0"/>
              <a:t>við</a:t>
            </a:r>
            <a:r>
              <a:rPr lang="en-GB" dirty="0" smtClean="0"/>
              <a:t> </a:t>
            </a:r>
            <a:r>
              <a:rPr lang="en-GB" dirty="0" err="1" smtClean="0"/>
              <a:t>fjórðung</a:t>
            </a:r>
            <a:r>
              <a:rPr lang="en-GB" dirty="0" smtClean="0"/>
              <a:t> </a:t>
            </a:r>
            <a:r>
              <a:rPr lang="en-GB" dirty="0" err="1" smtClean="0"/>
              <a:t>íslenskra</a:t>
            </a:r>
            <a:r>
              <a:rPr lang="en-GB" dirty="0" smtClean="0"/>
              <a:t> </a:t>
            </a:r>
            <a:r>
              <a:rPr lang="en-GB" dirty="0" err="1" smtClean="0"/>
              <a:t>heimila</a:t>
            </a:r>
            <a:r>
              <a:rPr lang="en-GB" dirty="0" smtClean="0"/>
              <a:t> </a:t>
            </a:r>
          </a:p>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smtClean="0"/>
          </a:p>
          <a:p>
            <a:r>
              <a:rPr lang="is-IS" b="1" dirty="0" smtClean="0"/>
              <a:t>Af hverju varð</a:t>
            </a:r>
            <a:r>
              <a:rPr lang="is-IS" b="1" baseline="0" dirty="0" smtClean="0"/>
              <a:t> Svanurinn fyrir valinu 2003??</a:t>
            </a:r>
          </a:p>
          <a:p>
            <a:endParaRPr lang="en-GB" dirty="0" smtClean="0"/>
          </a:p>
          <a:p>
            <a:r>
              <a:rPr lang="en-GB" dirty="0" err="1" smtClean="0"/>
              <a:t>Eftir</a:t>
            </a:r>
            <a:r>
              <a:rPr lang="en-GB" dirty="0" smtClean="0"/>
              <a:t> </a:t>
            </a:r>
            <a:r>
              <a:rPr lang="en-GB" dirty="0" err="1" smtClean="0"/>
              <a:t>að</a:t>
            </a:r>
            <a:r>
              <a:rPr lang="en-GB" dirty="0" smtClean="0"/>
              <a:t> </a:t>
            </a:r>
            <a:r>
              <a:rPr lang="en-GB" dirty="0" err="1" smtClean="0"/>
              <a:t>hafa</a:t>
            </a:r>
            <a:r>
              <a:rPr lang="en-GB" dirty="0" smtClean="0"/>
              <a:t> </a:t>
            </a:r>
            <a:r>
              <a:rPr lang="en-GB" dirty="0" err="1" smtClean="0"/>
              <a:t>skoðað</a:t>
            </a:r>
            <a:r>
              <a:rPr lang="en-GB" dirty="0" smtClean="0"/>
              <a:t> </a:t>
            </a:r>
            <a:r>
              <a:rPr lang="en-GB" dirty="0" err="1" smtClean="0"/>
              <a:t>þá</a:t>
            </a:r>
            <a:r>
              <a:rPr lang="en-GB" dirty="0" smtClean="0"/>
              <a:t> </a:t>
            </a:r>
            <a:r>
              <a:rPr lang="en-GB" dirty="0" err="1" smtClean="0"/>
              <a:t>vottunarmöguleika</a:t>
            </a:r>
            <a:r>
              <a:rPr lang="en-GB" dirty="0" smtClean="0"/>
              <a:t> í </a:t>
            </a:r>
            <a:r>
              <a:rPr lang="en-GB" dirty="0" err="1" smtClean="0"/>
              <a:t>umhverfismálum</a:t>
            </a:r>
            <a:r>
              <a:rPr lang="en-GB" dirty="0" smtClean="0"/>
              <a:t> </a:t>
            </a:r>
            <a:r>
              <a:rPr lang="en-GB" dirty="0" err="1" smtClean="0"/>
              <a:t>sem</a:t>
            </a:r>
            <a:r>
              <a:rPr lang="en-GB" dirty="0" smtClean="0"/>
              <a:t> </a:t>
            </a:r>
            <a:r>
              <a:rPr lang="en-GB" dirty="0" err="1" smtClean="0"/>
              <a:t>voru</a:t>
            </a:r>
            <a:r>
              <a:rPr lang="en-GB" dirty="0" smtClean="0"/>
              <a:t> í </a:t>
            </a:r>
            <a:r>
              <a:rPr lang="en-GB" dirty="0" err="1" smtClean="0"/>
              <a:t>boði</a:t>
            </a:r>
            <a:r>
              <a:rPr lang="en-GB" dirty="0" smtClean="0"/>
              <a:t> </a:t>
            </a:r>
            <a:r>
              <a:rPr lang="en-GB" dirty="0" err="1" smtClean="0"/>
              <a:t>fyrir</a:t>
            </a:r>
            <a:r>
              <a:rPr lang="en-GB" dirty="0" smtClean="0"/>
              <a:t> </a:t>
            </a:r>
            <a:r>
              <a:rPr lang="en-GB" dirty="0" err="1" smtClean="0"/>
              <a:t>íslensk</a:t>
            </a:r>
            <a:r>
              <a:rPr lang="en-GB" dirty="0" smtClean="0"/>
              <a:t> </a:t>
            </a:r>
            <a:r>
              <a:rPr lang="en-GB" dirty="0" err="1" smtClean="0"/>
              <a:t>ferðaþjónustufyrirtæki</a:t>
            </a:r>
            <a:r>
              <a:rPr lang="en-GB" dirty="0" smtClean="0"/>
              <a:t> </a:t>
            </a:r>
            <a:r>
              <a:rPr lang="en-GB" dirty="0" err="1" smtClean="0"/>
              <a:t>varð</a:t>
            </a:r>
            <a:r>
              <a:rPr lang="en-GB" dirty="0" smtClean="0"/>
              <a:t> </a:t>
            </a:r>
            <a:r>
              <a:rPr lang="en-GB" dirty="0" err="1" smtClean="0"/>
              <a:t>norræna</a:t>
            </a:r>
            <a:r>
              <a:rPr lang="en-GB" dirty="0" smtClean="0"/>
              <a:t> </a:t>
            </a:r>
            <a:r>
              <a:rPr lang="en-GB" dirty="0" err="1" smtClean="0"/>
              <a:t>umhverfismerkið</a:t>
            </a:r>
            <a:r>
              <a:rPr lang="en-GB" dirty="0" smtClean="0"/>
              <a:t> </a:t>
            </a:r>
            <a:r>
              <a:rPr lang="en-GB" b="1" dirty="0" err="1" smtClean="0"/>
              <a:t>Svanurinn</a:t>
            </a:r>
            <a:r>
              <a:rPr lang="en-GB" dirty="0" smtClean="0"/>
              <a:t> </a:t>
            </a:r>
            <a:r>
              <a:rPr lang="en-GB" dirty="0" err="1" smtClean="0"/>
              <a:t>fyrir</a:t>
            </a:r>
            <a:r>
              <a:rPr lang="en-GB" dirty="0" smtClean="0"/>
              <a:t> </a:t>
            </a:r>
            <a:r>
              <a:rPr lang="en-GB" dirty="0" err="1" smtClean="0"/>
              <a:t>valinu</a:t>
            </a:r>
            <a:r>
              <a:rPr lang="en-GB" dirty="0" smtClean="0"/>
              <a:t> </a:t>
            </a:r>
            <a:r>
              <a:rPr lang="en-GB" dirty="0" err="1" smtClean="0"/>
              <a:t>af</a:t>
            </a:r>
            <a:r>
              <a:rPr lang="en-GB" dirty="0" smtClean="0"/>
              <a:t> </a:t>
            </a:r>
            <a:r>
              <a:rPr lang="en-GB" dirty="0" err="1" smtClean="0"/>
              <a:t>stjórnendum</a:t>
            </a:r>
            <a:r>
              <a:rPr lang="en-GB" dirty="0" smtClean="0"/>
              <a:t> </a:t>
            </a:r>
            <a:r>
              <a:rPr lang="en-GB" dirty="0" err="1" smtClean="0"/>
              <a:t>Farfuglaheimilisins</a:t>
            </a:r>
            <a:r>
              <a:rPr lang="en-GB" dirty="0" smtClean="0"/>
              <a:t> í Reykjavík </a:t>
            </a:r>
            <a:r>
              <a:rPr lang="en-GB" dirty="0" err="1" smtClean="0"/>
              <a:t>og</a:t>
            </a:r>
            <a:r>
              <a:rPr lang="en-GB" dirty="0" smtClean="0"/>
              <a:t> </a:t>
            </a:r>
            <a:r>
              <a:rPr lang="en-GB" dirty="0" err="1" smtClean="0"/>
              <a:t>stjórn</a:t>
            </a:r>
            <a:r>
              <a:rPr lang="en-GB" dirty="0" smtClean="0"/>
              <a:t> </a:t>
            </a:r>
            <a:r>
              <a:rPr lang="en-GB" dirty="0" err="1" smtClean="0"/>
              <a:t>Farfugla</a:t>
            </a:r>
            <a:r>
              <a:rPr lang="en-GB" dirty="0" smtClean="0"/>
              <a:t>. </a:t>
            </a:r>
            <a:r>
              <a:rPr lang="en-GB" dirty="0" err="1" smtClean="0"/>
              <a:t>Fyrir</a:t>
            </a:r>
            <a:r>
              <a:rPr lang="en-GB" dirty="0" smtClean="0"/>
              <a:t> </a:t>
            </a:r>
            <a:r>
              <a:rPr lang="en-GB" dirty="0" err="1" smtClean="0"/>
              <a:t>því</a:t>
            </a:r>
            <a:r>
              <a:rPr lang="en-GB" dirty="0" smtClean="0"/>
              <a:t> </a:t>
            </a:r>
            <a:r>
              <a:rPr lang="en-GB" dirty="0" err="1" smtClean="0"/>
              <a:t>lágu</a:t>
            </a:r>
            <a:r>
              <a:rPr lang="en-GB" dirty="0" smtClean="0"/>
              <a:t> </a:t>
            </a:r>
            <a:r>
              <a:rPr lang="en-GB" dirty="0" err="1" smtClean="0"/>
              <a:t>nokkar</a:t>
            </a:r>
            <a:r>
              <a:rPr lang="en-GB" dirty="0" smtClean="0"/>
              <a:t> </a:t>
            </a:r>
            <a:r>
              <a:rPr lang="en-GB" dirty="0" err="1" smtClean="0"/>
              <a:t>meginástæður</a:t>
            </a:r>
            <a:r>
              <a:rPr lang="en-GB" dirty="0" smtClean="0"/>
              <a:t>.</a:t>
            </a:r>
          </a:p>
          <a:p>
            <a:r>
              <a:rPr lang="en-GB" dirty="0" err="1" smtClean="0"/>
              <a:t>Svanurinn</a:t>
            </a:r>
            <a:r>
              <a:rPr lang="en-GB" dirty="0" smtClean="0"/>
              <a:t> </a:t>
            </a:r>
            <a:r>
              <a:rPr lang="en-GB" dirty="0" err="1" smtClean="0"/>
              <a:t>er</a:t>
            </a:r>
            <a:r>
              <a:rPr lang="en-GB" dirty="0" smtClean="0"/>
              <a:t> </a:t>
            </a:r>
            <a:r>
              <a:rPr lang="en-GB" dirty="0" err="1" smtClean="0"/>
              <a:t>opinbert</a:t>
            </a:r>
            <a:r>
              <a:rPr lang="en-GB" dirty="0" smtClean="0"/>
              <a:t> </a:t>
            </a:r>
            <a:r>
              <a:rPr lang="en-GB" dirty="0" err="1" smtClean="0"/>
              <a:t>umhverfismerki</a:t>
            </a:r>
            <a:r>
              <a:rPr lang="en-GB" dirty="0" smtClean="0"/>
              <a:t> </a:t>
            </a:r>
            <a:r>
              <a:rPr lang="en-GB" dirty="0" err="1" smtClean="0"/>
              <a:t>íslenskra</a:t>
            </a:r>
            <a:r>
              <a:rPr lang="en-GB" dirty="0" smtClean="0"/>
              <a:t> </a:t>
            </a:r>
            <a:r>
              <a:rPr lang="en-GB" dirty="0" err="1" smtClean="0"/>
              <a:t>yfirvalda</a:t>
            </a:r>
            <a:r>
              <a:rPr lang="en-GB" dirty="0" smtClean="0"/>
              <a:t> </a:t>
            </a:r>
            <a:r>
              <a:rPr lang="en-GB" dirty="0" err="1" smtClean="0"/>
              <a:t>og</a:t>
            </a:r>
            <a:r>
              <a:rPr lang="en-GB" dirty="0" smtClean="0"/>
              <a:t> </a:t>
            </a:r>
            <a:r>
              <a:rPr lang="en-GB" dirty="0" err="1" smtClean="0"/>
              <a:t>vel</a:t>
            </a:r>
            <a:r>
              <a:rPr lang="en-GB" dirty="0" smtClean="0"/>
              <a:t> </a:t>
            </a:r>
            <a:r>
              <a:rPr lang="en-GB" dirty="0" err="1" smtClean="0"/>
              <a:t>þekktur</a:t>
            </a:r>
            <a:r>
              <a:rPr lang="en-GB" dirty="0" smtClean="0"/>
              <a:t> </a:t>
            </a:r>
            <a:r>
              <a:rPr lang="en-GB" dirty="0" err="1" smtClean="0"/>
              <a:t>og</a:t>
            </a:r>
            <a:r>
              <a:rPr lang="en-GB" dirty="0" smtClean="0"/>
              <a:t> </a:t>
            </a:r>
            <a:r>
              <a:rPr lang="en-GB" dirty="0" err="1" smtClean="0"/>
              <a:t>ágætlega</a:t>
            </a:r>
            <a:r>
              <a:rPr lang="en-GB" dirty="0" smtClean="0"/>
              <a:t> </a:t>
            </a:r>
            <a:r>
              <a:rPr lang="en-GB" dirty="0" err="1" smtClean="0"/>
              <a:t>kynntur</a:t>
            </a:r>
            <a:r>
              <a:rPr lang="en-GB" dirty="0" smtClean="0"/>
              <a:t> </a:t>
            </a:r>
            <a:r>
              <a:rPr lang="en-GB" dirty="0" err="1" smtClean="0"/>
              <a:t>hér</a:t>
            </a:r>
            <a:r>
              <a:rPr lang="en-GB" dirty="0" smtClean="0"/>
              <a:t> </a:t>
            </a:r>
            <a:r>
              <a:rPr lang="en-GB" dirty="0" err="1" smtClean="0"/>
              <a:t>innanlands</a:t>
            </a:r>
            <a:r>
              <a:rPr lang="en-GB" dirty="0" smtClean="0"/>
              <a:t>. </a:t>
            </a:r>
          </a:p>
          <a:p>
            <a:r>
              <a:rPr lang="en-GB" dirty="0" err="1" smtClean="0"/>
              <a:t>Stuðningur</a:t>
            </a:r>
            <a:r>
              <a:rPr lang="en-GB" dirty="0" smtClean="0"/>
              <a:t> </a:t>
            </a:r>
            <a:r>
              <a:rPr lang="en-GB" dirty="0" err="1" smtClean="0"/>
              <a:t>og</a:t>
            </a:r>
            <a:r>
              <a:rPr lang="en-GB" dirty="0" smtClean="0"/>
              <a:t> </a:t>
            </a:r>
            <a:r>
              <a:rPr lang="en-GB" dirty="0" err="1" smtClean="0"/>
              <a:t>fagþekking</a:t>
            </a:r>
            <a:r>
              <a:rPr lang="en-GB" dirty="0" smtClean="0"/>
              <a:t> </a:t>
            </a:r>
            <a:r>
              <a:rPr lang="en-GB" dirty="0" err="1" smtClean="0"/>
              <a:t>er</a:t>
            </a:r>
            <a:r>
              <a:rPr lang="en-GB" dirty="0" smtClean="0"/>
              <a:t> </a:t>
            </a:r>
            <a:r>
              <a:rPr lang="en-GB" dirty="0" err="1" smtClean="0"/>
              <a:t>til</a:t>
            </a:r>
            <a:r>
              <a:rPr lang="en-GB" dirty="0" smtClean="0"/>
              <a:t> </a:t>
            </a:r>
            <a:r>
              <a:rPr lang="en-GB" dirty="0" err="1" smtClean="0"/>
              <a:t>staðar</a:t>
            </a:r>
            <a:r>
              <a:rPr lang="en-GB" dirty="0" smtClean="0"/>
              <a:t> </a:t>
            </a:r>
            <a:r>
              <a:rPr lang="en-GB" dirty="0" err="1" smtClean="0"/>
              <a:t>hjá</a:t>
            </a:r>
            <a:r>
              <a:rPr lang="en-GB" dirty="0" smtClean="0"/>
              <a:t> </a:t>
            </a:r>
            <a:r>
              <a:rPr lang="en-GB" dirty="0" err="1" smtClean="0"/>
              <a:t>hérlendum</a:t>
            </a:r>
            <a:r>
              <a:rPr lang="en-GB" dirty="0" smtClean="0"/>
              <a:t> </a:t>
            </a:r>
            <a:r>
              <a:rPr lang="en-GB" dirty="0" err="1" smtClean="0"/>
              <a:t>yfirvöldum</a:t>
            </a:r>
            <a:r>
              <a:rPr lang="en-GB" dirty="0" smtClean="0"/>
              <a:t>. </a:t>
            </a:r>
          </a:p>
          <a:p>
            <a:r>
              <a:rPr lang="en-GB" dirty="0" err="1" smtClean="0"/>
              <a:t>Svanurinn</a:t>
            </a:r>
            <a:r>
              <a:rPr lang="en-GB" dirty="0" smtClean="0"/>
              <a:t> </a:t>
            </a:r>
            <a:r>
              <a:rPr lang="en-GB" dirty="0" err="1" smtClean="0"/>
              <a:t>er</a:t>
            </a:r>
            <a:r>
              <a:rPr lang="en-GB" dirty="0" smtClean="0"/>
              <a:t> </a:t>
            </a:r>
            <a:r>
              <a:rPr lang="en-GB" dirty="0" err="1" smtClean="0"/>
              <a:t>mjög</a:t>
            </a:r>
            <a:r>
              <a:rPr lang="en-GB" dirty="0" smtClean="0"/>
              <a:t> </a:t>
            </a:r>
            <a:r>
              <a:rPr lang="en-GB" dirty="0" err="1" smtClean="0"/>
              <a:t>þekktur</a:t>
            </a:r>
            <a:r>
              <a:rPr lang="en-GB" dirty="0" smtClean="0"/>
              <a:t> </a:t>
            </a:r>
            <a:r>
              <a:rPr lang="en-GB" dirty="0" err="1" smtClean="0"/>
              <a:t>og</a:t>
            </a:r>
            <a:r>
              <a:rPr lang="en-GB" dirty="0" smtClean="0"/>
              <a:t> </a:t>
            </a:r>
            <a:r>
              <a:rPr lang="en-GB" dirty="0" err="1" smtClean="0"/>
              <a:t>virtur</a:t>
            </a:r>
            <a:r>
              <a:rPr lang="en-GB" dirty="0" smtClean="0"/>
              <a:t> </a:t>
            </a:r>
            <a:r>
              <a:rPr lang="en-GB" dirty="0" err="1" smtClean="0"/>
              <a:t>innan</a:t>
            </a:r>
            <a:r>
              <a:rPr lang="en-GB" dirty="0" smtClean="0"/>
              <a:t> </a:t>
            </a:r>
            <a:r>
              <a:rPr lang="en-GB" dirty="0" err="1" smtClean="0"/>
              <a:t>annarra</a:t>
            </a:r>
            <a:r>
              <a:rPr lang="en-GB" dirty="0" smtClean="0"/>
              <a:t> </a:t>
            </a:r>
            <a:r>
              <a:rPr lang="en-GB" dirty="0" err="1" smtClean="0"/>
              <a:t>Norðurlanda</a:t>
            </a:r>
            <a:r>
              <a:rPr lang="en-GB" dirty="0" smtClean="0"/>
              <a:t> </a:t>
            </a:r>
            <a:r>
              <a:rPr lang="en-GB" dirty="0" err="1" smtClean="0"/>
              <a:t>og</a:t>
            </a:r>
            <a:r>
              <a:rPr lang="en-GB" dirty="0" smtClean="0"/>
              <a:t> í </a:t>
            </a:r>
            <a:r>
              <a:rPr lang="en-GB" dirty="0" err="1" smtClean="0"/>
              <a:t>Norður</a:t>
            </a:r>
            <a:r>
              <a:rPr lang="en-GB" dirty="0" smtClean="0"/>
              <a:t> </a:t>
            </a:r>
            <a:r>
              <a:rPr lang="en-GB" dirty="0" err="1" smtClean="0"/>
              <a:t>Evrópu</a:t>
            </a:r>
            <a:r>
              <a:rPr lang="en-GB" dirty="0" smtClean="0"/>
              <a:t>, </a:t>
            </a:r>
            <a:r>
              <a:rPr lang="en-GB" dirty="0" err="1" smtClean="0"/>
              <a:t>einmitt</a:t>
            </a:r>
            <a:r>
              <a:rPr lang="en-GB" dirty="0" smtClean="0"/>
              <a:t> </a:t>
            </a:r>
            <a:r>
              <a:rPr lang="en-GB" dirty="0" err="1" smtClean="0"/>
              <a:t>því</a:t>
            </a:r>
            <a:r>
              <a:rPr lang="en-GB" dirty="0" smtClean="0"/>
              <a:t> </a:t>
            </a:r>
            <a:r>
              <a:rPr lang="en-GB" dirty="0" err="1" smtClean="0"/>
              <a:t>svæði</a:t>
            </a:r>
            <a:r>
              <a:rPr lang="en-GB" dirty="0" smtClean="0"/>
              <a:t> </a:t>
            </a:r>
            <a:r>
              <a:rPr lang="en-GB" dirty="0" err="1" smtClean="0"/>
              <a:t>sem</a:t>
            </a:r>
            <a:r>
              <a:rPr lang="en-GB" dirty="0" smtClean="0"/>
              <a:t> </a:t>
            </a:r>
            <a:r>
              <a:rPr lang="en-GB" dirty="0" err="1" smtClean="0"/>
              <a:t>mjög</a:t>
            </a:r>
            <a:r>
              <a:rPr lang="en-GB" dirty="0" smtClean="0"/>
              <a:t> </a:t>
            </a:r>
            <a:r>
              <a:rPr lang="en-GB" dirty="0" err="1" smtClean="0"/>
              <a:t>stórt</a:t>
            </a:r>
            <a:r>
              <a:rPr lang="en-GB" dirty="0" smtClean="0"/>
              <a:t> </a:t>
            </a:r>
            <a:r>
              <a:rPr lang="en-GB" dirty="0" err="1" smtClean="0"/>
              <a:t>hlutfall</a:t>
            </a:r>
            <a:r>
              <a:rPr lang="en-GB" dirty="0" smtClean="0"/>
              <a:t> </a:t>
            </a:r>
            <a:r>
              <a:rPr lang="en-GB" dirty="0" err="1" smtClean="0"/>
              <a:t>gesta</a:t>
            </a:r>
            <a:r>
              <a:rPr lang="en-GB" dirty="0" smtClean="0"/>
              <a:t> </a:t>
            </a:r>
            <a:r>
              <a:rPr lang="en-GB" dirty="0" err="1" smtClean="0"/>
              <a:t>okkar</a:t>
            </a:r>
            <a:r>
              <a:rPr lang="en-GB" dirty="0" smtClean="0"/>
              <a:t> </a:t>
            </a:r>
            <a:r>
              <a:rPr lang="en-GB" dirty="0" err="1" smtClean="0"/>
              <a:t>kemur</a:t>
            </a:r>
            <a:r>
              <a:rPr lang="en-GB" dirty="0" smtClean="0"/>
              <a:t> </a:t>
            </a:r>
            <a:r>
              <a:rPr lang="en-GB" dirty="0" err="1" smtClean="0"/>
              <a:t>frá</a:t>
            </a:r>
            <a:r>
              <a:rPr lang="en-GB" dirty="0" smtClean="0"/>
              <a:t>. </a:t>
            </a:r>
            <a:r>
              <a:rPr lang="en-GB" dirty="0" err="1" smtClean="0"/>
              <a:t>Þannig</a:t>
            </a:r>
            <a:r>
              <a:rPr lang="en-GB" dirty="0" smtClean="0"/>
              <a:t> </a:t>
            </a:r>
            <a:r>
              <a:rPr lang="en-GB" dirty="0" err="1" smtClean="0"/>
              <a:t>er</a:t>
            </a:r>
            <a:r>
              <a:rPr lang="en-GB" dirty="0" smtClean="0"/>
              <a:t> </a:t>
            </a:r>
            <a:r>
              <a:rPr lang="en-GB" dirty="0" err="1" smtClean="0"/>
              <a:t>vottunin</a:t>
            </a:r>
            <a:r>
              <a:rPr lang="en-GB" dirty="0" smtClean="0"/>
              <a:t> </a:t>
            </a:r>
            <a:r>
              <a:rPr lang="en-GB" dirty="0" err="1" smtClean="0"/>
              <a:t>liður</a:t>
            </a:r>
            <a:r>
              <a:rPr lang="en-GB" dirty="0" smtClean="0"/>
              <a:t> í </a:t>
            </a:r>
            <a:r>
              <a:rPr lang="en-GB" dirty="0" err="1" smtClean="0"/>
              <a:t>góðri</a:t>
            </a:r>
            <a:r>
              <a:rPr lang="en-GB" dirty="0" smtClean="0"/>
              <a:t> </a:t>
            </a:r>
            <a:r>
              <a:rPr lang="en-GB" dirty="0" err="1" smtClean="0"/>
              <a:t>og</a:t>
            </a:r>
            <a:r>
              <a:rPr lang="en-GB" dirty="0" smtClean="0"/>
              <a:t> </a:t>
            </a:r>
            <a:r>
              <a:rPr lang="en-GB" dirty="0" err="1" smtClean="0"/>
              <a:t>jákvæðri</a:t>
            </a:r>
            <a:r>
              <a:rPr lang="en-GB" dirty="0" smtClean="0"/>
              <a:t> </a:t>
            </a:r>
            <a:r>
              <a:rPr lang="en-GB" dirty="0" err="1" smtClean="0"/>
              <a:t>kynningu</a:t>
            </a:r>
            <a:r>
              <a:rPr lang="en-GB" dirty="0" smtClean="0"/>
              <a:t> inn á </a:t>
            </a:r>
            <a:r>
              <a:rPr lang="en-GB" dirty="0" err="1" smtClean="0"/>
              <a:t>mikilvægt</a:t>
            </a:r>
            <a:r>
              <a:rPr lang="en-GB" dirty="0" smtClean="0"/>
              <a:t> </a:t>
            </a:r>
            <a:r>
              <a:rPr lang="en-GB" dirty="0" err="1" smtClean="0"/>
              <a:t>markaðssvæði</a:t>
            </a:r>
            <a:r>
              <a:rPr lang="en-GB" dirty="0" smtClean="0"/>
              <a:t>. </a:t>
            </a:r>
          </a:p>
          <a:p>
            <a:r>
              <a:rPr lang="en-GB" dirty="0" err="1" smtClean="0"/>
              <a:t>Svanurinn</a:t>
            </a:r>
            <a:r>
              <a:rPr lang="en-GB" dirty="0" smtClean="0"/>
              <a:t> </a:t>
            </a:r>
            <a:r>
              <a:rPr lang="en-GB" dirty="0" err="1" smtClean="0"/>
              <a:t>er</a:t>
            </a:r>
            <a:r>
              <a:rPr lang="en-GB" dirty="0" smtClean="0"/>
              <a:t> </a:t>
            </a:r>
            <a:r>
              <a:rPr lang="en-GB" dirty="0" err="1" smtClean="0"/>
              <a:t>sérstaklega</a:t>
            </a:r>
            <a:r>
              <a:rPr lang="en-GB" dirty="0" smtClean="0"/>
              <a:t> </a:t>
            </a:r>
            <a:r>
              <a:rPr lang="en-GB" dirty="0" err="1" smtClean="0"/>
              <a:t>sniðinn</a:t>
            </a:r>
            <a:r>
              <a:rPr lang="en-GB" dirty="0" smtClean="0"/>
              <a:t> </a:t>
            </a:r>
            <a:r>
              <a:rPr lang="en-GB" dirty="0" err="1" smtClean="0"/>
              <a:t>að</a:t>
            </a:r>
            <a:r>
              <a:rPr lang="en-GB" dirty="0" smtClean="0"/>
              <a:t> </a:t>
            </a:r>
            <a:r>
              <a:rPr lang="en-GB" dirty="0" err="1" smtClean="0"/>
              <a:t>rekstri</a:t>
            </a:r>
            <a:r>
              <a:rPr lang="en-GB" dirty="0" smtClean="0"/>
              <a:t> </a:t>
            </a:r>
            <a:r>
              <a:rPr lang="en-GB" dirty="0" err="1" smtClean="0"/>
              <a:t>hótela</a:t>
            </a:r>
            <a:r>
              <a:rPr lang="en-GB" dirty="0" smtClean="0"/>
              <a:t> </a:t>
            </a:r>
            <a:r>
              <a:rPr lang="en-GB" dirty="0" err="1" smtClean="0"/>
              <a:t>og</a:t>
            </a:r>
            <a:r>
              <a:rPr lang="en-GB" dirty="0" smtClean="0"/>
              <a:t> </a:t>
            </a:r>
            <a:r>
              <a:rPr lang="en-GB" dirty="0" err="1" smtClean="0"/>
              <a:t>farfuglaheimila</a:t>
            </a:r>
            <a:r>
              <a:rPr lang="en-GB" dirty="0" smtClean="0"/>
              <a:t> </a:t>
            </a:r>
            <a:r>
              <a:rPr lang="en-GB" dirty="0" err="1" smtClean="0"/>
              <a:t>og</a:t>
            </a:r>
            <a:r>
              <a:rPr lang="en-GB" dirty="0" smtClean="0"/>
              <a:t> </a:t>
            </a:r>
            <a:r>
              <a:rPr lang="en-GB" dirty="0" err="1" smtClean="0"/>
              <a:t>hentar</a:t>
            </a:r>
            <a:r>
              <a:rPr lang="en-GB" dirty="0" smtClean="0"/>
              <a:t> </a:t>
            </a:r>
            <a:r>
              <a:rPr lang="en-GB" dirty="0" err="1" smtClean="0"/>
              <a:t>því</a:t>
            </a:r>
            <a:r>
              <a:rPr lang="en-GB" dirty="0" smtClean="0"/>
              <a:t> </a:t>
            </a:r>
            <a:r>
              <a:rPr lang="en-GB" dirty="0" err="1" smtClean="0"/>
              <a:t>okkar</a:t>
            </a:r>
            <a:r>
              <a:rPr lang="en-GB" dirty="0" smtClean="0"/>
              <a:t> </a:t>
            </a:r>
            <a:r>
              <a:rPr lang="en-GB" dirty="0" err="1" smtClean="0"/>
              <a:t>aðstæðum</a:t>
            </a:r>
            <a:r>
              <a:rPr lang="en-GB" dirty="0" smtClean="0"/>
              <a:t> </a:t>
            </a:r>
            <a:r>
              <a:rPr lang="en-GB" dirty="0" err="1" smtClean="0"/>
              <a:t>mjög</a:t>
            </a:r>
            <a:r>
              <a:rPr lang="en-GB" dirty="0" smtClean="0"/>
              <a:t> vel. </a:t>
            </a:r>
            <a:r>
              <a:rPr lang="en-GB" dirty="0" err="1" smtClean="0"/>
              <a:t>Hann</a:t>
            </a:r>
            <a:r>
              <a:rPr lang="en-GB" dirty="0" smtClean="0"/>
              <a:t> </a:t>
            </a:r>
            <a:r>
              <a:rPr lang="en-GB" dirty="0" err="1" smtClean="0"/>
              <a:t>er</a:t>
            </a:r>
            <a:r>
              <a:rPr lang="en-GB" dirty="0" smtClean="0"/>
              <a:t> </a:t>
            </a:r>
            <a:r>
              <a:rPr lang="en-GB" dirty="0" err="1" smtClean="0"/>
              <a:t>yfirgripsmikill</a:t>
            </a:r>
            <a:r>
              <a:rPr lang="en-GB" dirty="0" smtClean="0"/>
              <a:t> en </a:t>
            </a:r>
            <a:r>
              <a:rPr lang="en-GB" dirty="0" err="1" smtClean="0"/>
              <a:t>inniber</a:t>
            </a:r>
            <a:r>
              <a:rPr lang="en-GB" dirty="0" smtClean="0"/>
              <a:t> </a:t>
            </a:r>
            <a:r>
              <a:rPr lang="en-GB" dirty="0" err="1" smtClean="0"/>
              <a:t>einnig</a:t>
            </a:r>
            <a:r>
              <a:rPr lang="en-GB" dirty="0" smtClean="0"/>
              <a:t> </a:t>
            </a:r>
            <a:r>
              <a:rPr lang="en-GB" dirty="0" err="1" smtClean="0"/>
              <a:t>ákveðinn</a:t>
            </a:r>
            <a:r>
              <a:rPr lang="en-GB" dirty="0" smtClean="0"/>
              <a:t> </a:t>
            </a:r>
            <a:r>
              <a:rPr lang="en-GB" dirty="0" err="1" smtClean="0"/>
              <a:t>sveigjanleika</a:t>
            </a:r>
            <a:r>
              <a:rPr lang="en-GB" dirty="0" smtClean="0"/>
              <a:t>.   </a:t>
            </a:r>
          </a:p>
          <a:p>
            <a:r>
              <a:rPr lang="en-GB" dirty="0" err="1" smtClean="0"/>
              <a:t>Okkar</a:t>
            </a:r>
            <a:r>
              <a:rPr lang="en-GB" dirty="0" smtClean="0"/>
              <a:t> mat </a:t>
            </a:r>
            <a:r>
              <a:rPr lang="en-GB" dirty="0" err="1" smtClean="0"/>
              <a:t>var</a:t>
            </a:r>
            <a:r>
              <a:rPr lang="en-GB" dirty="0" smtClean="0"/>
              <a:t> </a:t>
            </a:r>
            <a:r>
              <a:rPr lang="en-GB" dirty="0" err="1" smtClean="0"/>
              <a:t>og</a:t>
            </a:r>
            <a:r>
              <a:rPr lang="en-GB" dirty="0" smtClean="0"/>
              <a:t> </a:t>
            </a:r>
            <a:r>
              <a:rPr lang="en-GB" dirty="0" err="1" smtClean="0"/>
              <a:t>er</a:t>
            </a:r>
            <a:r>
              <a:rPr lang="en-GB" dirty="0" smtClean="0"/>
              <a:t> </a:t>
            </a:r>
            <a:r>
              <a:rPr lang="en-GB" dirty="0" err="1" smtClean="0"/>
              <a:t>enn</a:t>
            </a:r>
            <a:r>
              <a:rPr lang="en-GB" dirty="0" smtClean="0"/>
              <a:t> </a:t>
            </a:r>
            <a:r>
              <a:rPr lang="en-GB" dirty="0" err="1" smtClean="0"/>
              <a:t>að</a:t>
            </a:r>
            <a:r>
              <a:rPr lang="en-GB" dirty="0" smtClean="0"/>
              <a:t> </a:t>
            </a:r>
            <a:r>
              <a:rPr lang="en-GB" dirty="0" err="1" smtClean="0"/>
              <a:t>Svanurinn</a:t>
            </a:r>
            <a:r>
              <a:rPr lang="en-GB" dirty="0" smtClean="0"/>
              <a:t> </a:t>
            </a:r>
            <a:r>
              <a:rPr lang="en-GB" dirty="0" err="1" smtClean="0"/>
              <a:t>sé</a:t>
            </a:r>
            <a:r>
              <a:rPr lang="en-GB" dirty="0" smtClean="0"/>
              <a:t> </a:t>
            </a:r>
            <a:r>
              <a:rPr lang="en-GB" dirty="0" err="1" smtClean="0"/>
              <a:t>nægilega</a:t>
            </a:r>
            <a:r>
              <a:rPr lang="en-GB" dirty="0" smtClean="0"/>
              <a:t> </a:t>
            </a:r>
            <a:r>
              <a:rPr lang="en-GB" dirty="0" err="1" smtClean="0"/>
              <a:t>sérhæfður</a:t>
            </a:r>
            <a:r>
              <a:rPr lang="en-GB" dirty="0" smtClean="0"/>
              <a:t> </a:t>
            </a:r>
            <a:r>
              <a:rPr lang="en-GB" dirty="0" err="1" smtClean="0"/>
              <a:t>og</a:t>
            </a:r>
            <a:r>
              <a:rPr lang="en-GB" dirty="0" smtClean="0"/>
              <a:t> </a:t>
            </a:r>
            <a:r>
              <a:rPr lang="en-GB" dirty="0" err="1" smtClean="0"/>
              <a:t>geri</a:t>
            </a:r>
            <a:r>
              <a:rPr lang="en-GB" dirty="0" smtClean="0"/>
              <a:t> </a:t>
            </a:r>
            <a:r>
              <a:rPr lang="en-GB" dirty="0" err="1" smtClean="0"/>
              <a:t>miklar</a:t>
            </a:r>
            <a:r>
              <a:rPr lang="en-GB" dirty="0" smtClean="0"/>
              <a:t> </a:t>
            </a:r>
            <a:r>
              <a:rPr lang="en-GB" dirty="0" err="1" smtClean="0"/>
              <a:t>kröfur</a:t>
            </a:r>
            <a:r>
              <a:rPr lang="en-GB" dirty="0" smtClean="0"/>
              <a:t> </a:t>
            </a:r>
            <a:r>
              <a:rPr lang="en-GB" dirty="0" err="1" smtClean="0"/>
              <a:t>sem</a:t>
            </a:r>
            <a:r>
              <a:rPr lang="en-GB" dirty="0" smtClean="0"/>
              <a:t> </a:t>
            </a:r>
            <a:r>
              <a:rPr lang="en-GB" dirty="0" err="1" smtClean="0"/>
              <a:t>eru</a:t>
            </a:r>
            <a:r>
              <a:rPr lang="en-GB" dirty="0" smtClean="0"/>
              <a:t> í </a:t>
            </a:r>
            <a:r>
              <a:rPr lang="en-GB" dirty="0" err="1" smtClean="0"/>
              <a:t>takt</a:t>
            </a:r>
            <a:r>
              <a:rPr lang="en-GB" dirty="0" smtClean="0"/>
              <a:t> </a:t>
            </a:r>
            <a:r>
              <a:rPr lang="en-GB" dirty="0" err="1" smtClean="0"/>
              <a:t>við</a:t>
            </a:r>
            <a:r>
              <a:rPr lang="en-GB" dirty="0" smtClean="0"/>
              <a:t> </a:t>
            </a:r>
            <a:r>
              <a:rPr lang="en-GB" dirty="0" err="1" smtClean="0"/>
              <a:t>áherslur</a:t>
            </a:r>
            <a:r>
              <a:rPr lang="en-GB" dirty="0" smtClean="0"/>
              <a:t> </a:t>
            </a:r>
            <a:r>
              <a:rPr lang="en-GB" dirty="0" err="1" smtClean="0"/>
              <a:t>okkar</a:t>
            </a:r>
            <a:r>
              <a:rPr lang="en-GB" dirty="0" smtClean="0"/>
              <a:t> í </a:t>
            </a:r>
            <a:r>
              <a:rPr lang="en-GB" dirty="0" err="1" smtClean="0"/>
              <a:t>umhverfis-og</a:t>
            </a:r>
            <a:r>
              <a:rPr lang="en-GB" dirty="0" smtClean="0"/>
              <a:t> </a:t>
            </a:r>
            <a:r>
              <a:rPr lang="en-GB" dirty="0" err="1" smtClean="0"/>
              <a:t>gæðamálum</a:t>
            </a:r>
            <a:r>
              <a:rPr lang="en-GB" dirty="0" smtClean="0"/>
              <a:t> </a:t>
            </a:r>
            <a:r>
              <a:rPr lang="en-GB" dirty="0" err="1" smtClean="0"/>
              <a:t>og</a:t>
            </a:r>
            <a:r>
              <a:rPr lang="en-GB" dirty="0" smtClean="0"/>
              <a:t> </a:t>
            </a:r>
            <a:r>
              <a:rPr lang="en-GB" dirty="0" err="1" smtClean="0"/>
              <a:t>framtíðarsýn</a:t>
            </a:r>
            <a:r>
              <a:rPr lang="en-GB" dirty="0" smtClean="0"/>
              <a:t>. </a:t>
            </a:r>
          </a:p>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is-IS" sz="1200" kern="1200" dirty="0" smtClean="0">
                <a:solidFill>
                  <a:schemeClr val="tx1"/>
                </a:solidFill>
                <a:latin typeface="+mn-lt"/>
                <a:ea typeface="+mn-ea"/>
                <a:cs typeface="+mn-cs"/>
              </a:rPr>
              <a:t>Fullyrða má að í dag liti umhverfisstefnan fjölbreytt starf og allan daglegan rekstur Farfuglaheimilisins og hefur nú leitt af sér allsherjar stefnumótunarvinnu í gæða-, öryggis og umhverfismálum.</a:t>
            </a:r>
            <a:endParaRPr lang="is-IS" dirty="0" smtClean="0"/>
          </a:p>
          <a:p>
            <a:r>
              <a:rPr lang="is-IS" sz="1200" kern="1200" dirty="0" smtClean="0">
                <a:solidFill>
                  <a:schemeClr val="tx1"/>
                </a:solidFill>
                <a:latin typeface="+mn-lt"/>
                <a:ea typeface="+mn-ea"/>
                <a:cs typeface="+mn-cs"/>
              </a:rPr>
              <a:t>Umhverfisstarf undanfarinna ára á Farfuglaheimilinu í Reykjavík hefur vakið athygli víða. Þó erfitt fyrir okkur sé að fullyrða að sífellt betri nýting og almennt gott gengi tengist beint umhverfisstefnumótun verðum við vör við að hún styrkir mjög jákvæða ímynd heimilisins og nýtur viðurkenningar í samfélaginu og meðal ferðafólks á Íslandi. </a:t>
            </a:r>
            <a:endParaRPr lang="is-IS" dirty="0" smtClean="0"/>
          </a:p>
          <a:p>
            <a:pPr lvl="0"/>
            <a:r>
              <a:rPr lang="is-IS" sz="1200" kern="1200" dirty="0" smtClean="0">
                <a:solidFill>
                  <a:schemeClr val="tx1"/>
                </a:solidFill>
                <a:latin typeface="+mn-lt"/>
                <a:ea typeface="+mn-ea"/>
                <a:cs typeface="+mn-cs"/>
              </a:rPr>
              <a:t>Viðhorfskannanir seinustu ára sýna okkur að gestirnir okkar eru ánægðir og fullir samstarfsvilja við að gera gott heimili betra. Þeir eru almennt mjög meðvitaðir um umhverfismál og veita okkur nauðsynlegt aðhald með athugasemdum og hugmyndum um betrumbætur.</a:t>
            </a:r>
            <a:r>
              <a:rPr lang="is-IS" dirty="0" smtClean="0"/>
              <a:t> </a:t>
            </a:r>
          </a:p>
          <a:p>
            <a:pPr lvl="0"/>
            <a:r>
              <a:rPr lang="is-IS" sz="1200" kern="1200" dirty="0" smtClean="0">
                <a:solidFill>
                  <a:schemeClr val="tx1"/>
                </a:solidFill>
                <a:latin typeface="+mn-lt"/>
                <a:ea typeface="+mn-ea"/>
                <a:cs typeface="+mn-cs"/>
              </a:rPr>
              <a:t>Samstarfsaðilar okkar hafa sýnt umhverfisáherslum fyrirtækisins góðan skilning, hafa nær undantekningalaust sýnt áhuga á að taka þátt í samstarfi á sviði umhverfismála og veita margvíslegan stuðning. Við verðum vör við það í auknum mæli síðustu árin að gerðar séu kröfur um að fyrirtækið sýni afstöðu í verki í umhverfismálum og beri óháða vottun. </a:t>
            </a:r>
            <a:endParaRPr lang="is-IS" dirty="0" smtClean="0"/>
          </a:p>
          <a:p>
            <a:pPr lvl="0"/>
            <a:r>
              <a:rPr lang="is-IS" sz="1200" kern="1200" dirty="0" smtClean="0">
                <a:solidFill>
                  <a:schemeClr val="tx1"/>
                </a:solidFill>
                <a:latin typeface="+mn-lt"/>
                <a:ea typeface="+mn-ea"/>
                <a:cs typeface="+mn-cs"/>
              </a:rPr>
              <a:t>Reykjavíkurheimilið er í hópi tólf farfuglaheimila víðs vegar að úr heiminum sem valin voru nýlega til að taka þátt í mótun og prófun sérstaks </a:t>
            </a:r>
            <a:r>
              <a:rPr lang="is-IS" sz="1200" kern="1200" dirty="0" smtClean="0">
                <a:solidFill>
                  <a:schemeClr val="tx1"/>
                </a:solidFill>
                <a:latin typeface="+mn-lt"/>
                <a:ea typeface="+mn-ea"/>
                <a:cs typeface="+mn-cs"/>
                <a:hlinkClick r:id="rId3" action="ppaction://hlinkfile"/>
              </a:rPr>
              <a:t>gæðastjórnunarkerfis</a:t>
            </a:r>
            <a:r>
              <a:rPr lang="is-IS" sz="1200" kern="1200" dirty="0" smtClean="0">
                <a:solidFill>
                  <a:schemeClr val="tx1"/>
                </a:solidFill>
                <a:latin typeface="+mn-lt"/>
                <a:ea typeface="+mn-ea"/>
                <a:cs typeface="+mn-cs"/>
              </a:rPr>
              <a:t> á árunum 2004-2005 á vegum alþjóðlegu samtakanna HI. Þar var litið sérstaklega til þeirrar reynslu sem Reykjavíkurheimilið hefur í umhverfisstarfi og vinnu við gerð umhverfisstjórnunarkerfis sem mikilvægt framlag til verkefnisins í heild.</a:t>
            </a:r>
            <a:endParaRPr lang="is-IS" dirty="0" smtClean="0"/>
          </a:p>
          <a:p>
            <a:pPr lvl="0"/>
            <a:r>
              <a:rPr lang="is-IS" sz="1200" kern="1200" dirty="0" smtClean="0">
                <a:solidFill>
                  <a:schemeClr val="tx1"/>
                </a:solidFill>
                <a:latin typeface="+mn-lt"/>
                <a:ea typeface="+mn-ea"/>
                <a:cs typeface="+mn-cs"/>
              </a:rPr>
              <a:t>Reykjavíkurheimilið hefur hlotið ýmsar </a:t>
            </a:r>
            <a:r>
              <a:rPr lang="is-IS" sz="1200" kern="1200" dirty="0" smtClean="0">
                <a:solidFill>
                  <a:schemeClr val="tx1"/>
                </a:solidFill>
                <a:latin typeface="+mn-lt"/>
                <a:ea typeface="+mn-ea"/>
                <a:cs typeface="+mn-cs"/>
                <a:hlinkClick r:id="rId4" action="ppaction://hlinkfile"/>
              </a:rPr>
              <a:t>opinberar viðurkenningar </a:t>
            </a:r>
            <a:r>
              <a:rPr lang="is-IS" sz="1200" kern="1200" dirty="0" smtClean="0">
                <a:solidFill>
                  <a:schemeClr val="tx1"/>
                </a:solidFill>
                <a:latin typeface="+mn-lt"/>
                <a:ea typeface="+mn-ea"/>
                <a:cs typeface="+mn-cs"/>
              </a:rPr>
              <a:t>hér á landi á undanförnum árum fyrir framlag sitt í umhverfismálum. </a:t>
            </a:r>
            <a:r>
              <a:rPr lang="is-IS" dirty="0" smtClean="0"/>
              <a:t> </a:t>
            </a:r>
          </a:p>
          <a:p>
            <a:r>
              <a:rPr lang="is-IS" sz="1200" kern="1200" dirty="0" smtClean="0">
                <a:solidFill>
                  <a:schemeClr val="tx1"/>
                </a:solidFill>
                <a:latin typeface="+mn-lt"/>
                <a:ea typeface="+mn-ea"/>
                <a:cs typeface="+mn-cs"/>
              </a:rPr>
              <a:t>Farfuglaheimilið í Reykjavík er Svansmerkt umhverfisvottað fyrirtæki og vinnur eftir sinni eigin umhverfishandbók. Það hlaut umhverfisvottun „</a:t>
            </a:r>
            <a:r>
              <a:rPr lang="is-IS" sz="1200" kern="1200" dirty="0" smtClean="0">
                <a:solidFill>
                  <a:schemeClr val="tx1"/>
                </a:solidFill>
                <a:latin typeface="+mn-lt"/>
                <a:ea typeface="+mn-ea"/>
                <a:cs typeface="+mn-cs"/>
                <a:hlinkClick r:id="rId5" action="ppaction://hlinkfile"/>
              </a:rPr>
              <a:t>Norræna Svansins</a:t>
            </a:r>
            <a:r>
              <a:rPr lang="is-IS" sz="1200" kern="1200" dirty="0" smtClean="0">
                <a:solidFill>
                  <a:schemeClr val="tx1"/>
                </a:solidFill>
                <a:latin typeface="+mn-lt"/>
                <a:ea typeface="+mn-ea"/>
                <a:cs typeface="+mn-cs"/>
              </a:rPr>
              <a:t>” árið 2004. Áður hafði verið unnin </a:t>
            </a:r>
            <a:r>
              <a:rPr lang="is-IS" sz="1200" kern="1200" dirty="0" smtClean="0">
                <a:solidFill>
                  <a:schemeClr val="tx1"/>
                </a:solidFill>
                <a:latin typeface="+mn-lt"/>
                <a:ea typeface="+mn-ea"/>
                <a:cs typeface="+mn-cs"/>
                <a:hlinkClick r:id="rId6" action="ppaction://hlinkfile"/>
              </a:rPr>
              <a:t>Umhverfisúttekt</a:t>
            </a:r>
            <a:r>
              <a:rPr lang="is-IS" sz="1200" kern="1200" dirty="0" smtClean="0">
                <a:solidFill>
                  <a:schemeClr val="tx1"/>
                </a:solidFill>
                <a:latin typeface="+mn-lt"/>
                <a:ea typeface="+mn-ea"/>
                <a:cs typeface="+mn-cs"/>
              </a:rPr>
              <a:t> innan fyrirtækisins. </a:t>
            </a:r>
            <a:r>
              <a:rPr lang="is-IS" dirty="0" smtClean="0"/>
              <a:t> </a:t>
            </a:r>
          </a:p>
          <a:p>
            <a:r>
              <a:rPr lang="is-IS" sz="1200" kern="1200" dirty="0" smtClean="0">
                <a:solidFill>
                  <a:schemeClr val="tx1"/>
                </a:solidFill>
                <a:latin typeface="+mn-lt"/>
                <a:ea typeface="+mn-ea"/>
                <a:cs typeface="+mn-cs"/>
              </a:rPr>
              <a:t>2005 var Farfuglaheimilinu veitt alþjóðleg gæðavottun HI; </a:t>
            </a:r>
            <a:r>
              <a:rPr lang="is-IS" sz="1200" kern="1200" dirty="0" smtClean="0">
                <a:solidFill>
                  <a:schemeClr val="tx1"/>
                </a:solidFill>
                <a:latin typeface="+mn-lt"/>
                <a:ea typeface="+mn-ea"/>
                <a:cs typeface="+mn-cs"/>
                <a:hlinkClick r:id="rId3" action="ppaction://hlinkfile"/>
              </a:rPr>
              <a:t>HI </a:t>
            </a:r>
            <a:r>
              <a:rPr lang="is-IS" sz="1200" kern="1200" dirty="0" err="1" smtClean="0">
                <a:solidFill>
                  <a:schemeClr val="tx1"/>
                </a:solidFill>
                <a:latin typeface="+mn-lt"/>
                <a:ea typeface="+mn-ea"/>
                <a:cs typeface="+mn-cs"/>
                <a:hlinkClick r:id="rId3" action="ppaction://hlinkfile"/>
              </a:rPr>
              <a:t>Quality</a:t>
            </a:r>
            <a:endParaRPr lang="is-IS" dirty="0" smtClean="0"/>
          </a:p>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de-DE" sz="1200" b="1" u="sng" kern="1200" dirty="0" smtClean="0">
                <a:solidFill>
                  <a:schemeClr val="tx1"/>
                </a:solidFill>
                <a:latin typeface="+mn-lt"/>
                <a:ea typeface="+mn-ea"/>
                <a:cs typeface="+mn-cs"/>
              </a:rPr>
              <a:t>Endurnýjun á umhverfisvottun norræna umhverfismerkisins fyrir 2009-2012 næst.  </a:t>
            </a:r>
            <a:endParaRPr lang="en-GB" sz="1200" u="sng"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Mælikvarði: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Reksturinn stenst innri vottun</a:t>
            </a:r>
            <a:r>
              <a:rPr lang="de-DE" sz="1200" b="1" kern="1200" baseline="0" dirty="0" smtClean="0">
                <a:solidFill>
                  <a:schemeClr val="tx1"/>
                </a:solidFill>
                <a:latin typeface="+mn-lt"/>
                <a:ea typeface="+mn-ea"/>
                <a:cs typeface="+mn-cs"/>
              </a:rPr>
              <a:t> </a:t>
            </a:r>
            <a:r>
              <a:rPr lang="de-DE" sz="1200" b="1" kern="1200" dirty="0" smtClean="0">
                <a:solidFill>
                  <a:schemeClr val="tx1"/>
                </a:solidFill>
                <a:latin typeface="+mn-lt"/>
                <a:ea typeface="+mn-ea"/>
                <a:cs typeface="+mn-cs"/>
              </a:rPr>
              <a:t>og er tilbúið fyrir vottun Umhverfistofu. </a:t>
            </a:r>
            <a:endParaRPr lang="en-GB" sz="1200" kern="1200" dirty="0" smtClean="0">
              <a:solidFill>
                <a:schemeClr val="tx1"/>
              </a:solidFill>
              <a:latin typeface="+mn-lt"/>
              <a:ea typeface="+mn-ea"/>
              <a:cs typeface="+mn-cs"/>
            </a:endParaRPr>
          </a:p>
          <a:p>
            <a:r>
              <a:rPr lang="de-DE" sz="1200"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de-DE" sz="1200" b="1" u="sng" kern="1200" dirty="0" smtClean="0">
                <a:solidFill>
                  <a:schemeClr val="tx1"/>
                </a:solidFill>
                <a:latin typeface="+mn-lt"/>
                <a:ea typeface="+mn-ea"/>
                <a:cs typeface="+mn-cs"/>
              </a:rPr>
              <a:t>Jafnvægi í nýtingu auðlinda og kaup á vörum til rekstursins helst á milli ára. </a:t>
            </a:r>
            <a:endParaRPr lang="en-GB" sz="1200" u="sng"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en-US" sz="1200" b="1" kern="1200" dirty="0" err="1" smtClean="0">
                <a:solidFill>
                  <a:schemeClr val="tx1"/>
                </a:solidFill>
                <a:latin typeface="+mn-lt"/>
                <a:ea typeface="+mn-ea"/>
                <a:cs typeface="+mn-cs"/>
              </a:rPr>
              <a:t>Mælikvarði</a:t>
            </a:r>
            <a:r>
              <a:rPr lang="en-US" sz="1200" b="1" kern="1200" dirty="0" smtClean="0">
                <a:solidFill>
                  <a:schemeClr val="tx1"/>
                </a:solidFill>
                <a:latin typeface="+mn-lt"/>
                <a:ea typeface="+mn-ea"/>
                <a:cs typeface="+mn-cs"/>
              </a:rPr>
              <a:t>: </a:t>
            </a:r>
            <a:br>
              <a:rPr lang="en-US" sz="1200" b="1" kern="1200" dirty="0" smtClean="0">
                <a:solidFill>
                  <a:schemeClr val="tx1"/>
                </a:solidFill>
                <a:latin typeface="+mn-lt"/>
                <a:ea typeface="+mn-ea"/>
                <a:cs typeface="+mn-cs"/>
              </a:rPr>
            </a:br>
            <a:r>
              <a:rPr lang="en-US" sz="1200" b="1" kern="1200" dirty="0" err="1" smtClean="0">
                <a:solidFill>
                  <a:schemeClr val="tx1"/>
                </a:solidFill>
                <a:latin typeface="+mn-lt"/>
                <a:ea typeface="+mn-ea"/>
                <a:cs typeface="+mn-cs"/>
              </a:rPr>
              <a:t>Bætt</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nýting</a:t>
            </a:r>
            <a:r>
              <a:rPr lang="en-US" sz="1200" b="1" kern="1200" dirty="0" smtClean="0">
                <a:solidFill>
                  <a:schemeClr val="tx1"/>
                </a:solidFill>
                <a:latin typeface="+mn-lt"/>
                <a:ea typeface="+mn-ea"/>
                <a:cs typeface="+mn-cs"/>
              </a:rPr>
              <a:t> á </a:t>
            </a:r>
            <a:r>
              <a:rPr lang="en-US" sz="1200" b="1" kern="1200" dirty="0" err="1" smtClean="0">
                <a:solidFill>
                  <a:schemeClr val="tx1"/>
                </a:solidFill>
                <a:latin typeface="+mn-lt"/>
                <a:ea typeface="+mn-ea"/>
                <a:cs typeface="+mn-cs"/>
              </a:rPr>
              <a:t>gistirými</a:t>
            </a:r>
            <a:r>
              <a:rPr lang="en-US" sz="1200" b="1" kern="1200" dirty="0" smtClean="0">
                <a:solidFill>
                  <a:schemeClr val="tx1"/>
                </a:solidFill>
                <a:latin typeface="+mn-lt"/>
                <a:ea typeface="+mn-ea"/>
                <a:cs typeface="+mn-cs"/>
              </a:rPr>
              <a:t> (um </a:t>
            </a:r>
            <a:r>
              <a:rPr lang="en-US" sz="1200" b="1" kern="1200" dirty="0" err="1" smtClean="0">
                <a:solidFill>
                  <a:schemeClr val="tx1"/>
                </a:solidFill>
                <a:latin typeface="+mn-lt"/>
                <a:ea typeface="+mn-ea"/>
                <a:cs typeface="+mn-cs"/>
              </a:rPr>
              <a:t>allt</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að</a:t>
            </a:r>
            <a:r>
              <a:rPr lang="en-US" sz="1200" b="1" kern="1200" dirty="0" smtClean="0">
                <a:solidFill>
                  <a:schemeClr val="tx1"/>
                </a:solidFill>
                <a:latin typeface="+mn-lt"/>
                <a:ea typeface="+mn-ea"/>
                <a:cs typeface="+mn-cs"/>
              </a:rPr>
              <a:t> 2%) á </a:t>
            </a:r>
            <a:r>
              <a:rPr lang="en-US" sz="1200" b="1" kern="1200" dirty="0" err="1" smtClean="0">
                <a:solidFill>
                  <a:schemeClr val="tx1"/>
                </a:solidFill>
                <a:latin typeface="+mn-lt"/>
                <a:ea typeface="+mn-ea"/>
                <a:cs typeface="+mn-cs"/>
              </a:rPr>
              <a:t>milli</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ára</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hækkar</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ekki</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niðurstöður</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mælinga</a:t>
            </a:r>
            <a:r>
              <a:rPr lang="en-US" sz="1200" b="1" kern="1200" dirty="0" smtClean="0">
                <a:solidFill>
                  <a:schemeClr val="tx1"/>
                </a:solidFill>
                <a:latin typeface="+mn-lt"/>
                <a:ea typeface="+mn-ea"/>
                <a:cs typeface="+mn-cs"/>
              </a:rPr>
              <a:t> á </a:t>
            </a:r>
            <a:r>
              <a:rPr lang="en-US" sz="1200" b="1" kern="1200" dirty="0" err="1" smtClean="0">
                <a:solidFill>
                  <a:schemeClr val="tx1"/>
                </a:solidFill>
                <a:latin typeface="+mn-lt"/>
                <a:ea typeface="+mn-ea"/>
                <a:cs typeface="+mn-cs"/>
              </a:rPr>
              <a:t>orkunotkun</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vatnsnotkun</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efnanotkun</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og</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sorpmagni</a:t>
            </a:r>
            <a:r>
              <a:rPr lang="en-US" sz="1200" b="1" kern="1200" dirty="0" smtClean="0">
                <a:solidFill>
                  <a:schemeClr val="tx1"/>
                </a:solidFill>
                <a:latin typeface="+mn-lt"/>
                <a:ea typeface="+mn-ea"/>
                <a:cs typeface="+mn-cs"/>
              </a:rPr>
              <a:t> </a:t>
            </a:r>
            <a:r>
              <a:rPr lang="en-US" sz="1200" b="1" kern="1200" dirty="0" err="1" smtClean="0">
                <a:solidFill>
                  <a:schemeClr val="tx1"/>
                </a:solidFill>
                <a:latin typeface="+mn-lt"/>
                <a:ea typeface="+mn-ea"/>
                <a:cs typeface="+mn-cs"/>
              </a:rPr>
              <a:t>frá</a:t>
            </a:r>
            <a:r>
              <a:rPr lang="en-US" sz="1200" b="1" kern="1200" dirty="0" smtClean="0">
                <a:solidFill>
                  <a:schemeClr val="tx1"/>
                </a:solidFill>
                <a:latin typeface="+mn-lt"/>
                <a:ea typeface="+mn-ea"/>
                <a:cs typeface="+mn-cs"/>
              </a:rPr>
              <a:t> 2008</a:t>
            </a:r>
            <a:r>
              <a:rPr lang="de-DE" sz="1200" kern="1200" dirty="0" smtClean="0">
                <a:solidFill>
                  <a:schemeClr val="tx1"/>
                </a:solidFill>
                <a:latin typeface="+mn-lt"/>
                <a:ea typeface="+mn-ea"/>
                <a:cs typeface="+mn-cs"/>
              </a:rPr>
              <a:t> </a:t>
            </a:r>
          </a:p>
          <a:p>
            <a:endParaRPr lang="de-DE" sz="1200" kern="1200" dirty="0" smtClean="0">
              <a:solidFill>
                <a:schemeClr val="tx1"/>
              </a:solidFill>
              <a:latin typeface="+mn-lt"/>
              <a:ea typeface="+mn-ea"/>
              <a:cs typeface="+mn-cs"/>
            </a:endParaRPr>
          </a:p>
          <a:p>
            <a:endParaRPr lang="de-DE" sz="1200" kern="1200" dirty="0" smtClean="0">
              <a:solidFill>
                <a:schemeClr val="tx1"/>
              </a:solidFill>
              <a:latin typeface="+mn-lt"/>
              <a:ea typeface="+mn-ea"/>
              <a:cs typeface="+mn-cs"/>
            </a:endParaRPr>
          </a:p>
          <a:p>
            <a:r>
              <a:rPr lang="de-DE" sz="1200" b="1" u="sng" kern="1200" dirty="0" smtClean="0">
                <a:solidFill>
                  <a:schemeClr val="tx1"/>
                </a:solidFill>
                <a:latin typeface="+mn-lt"/>
                <a:ea typeface="+mn-ea"/>
                <a:cs typeface="+mn-cs"/>
              </a:rPr>
              <a:t>Allt starfsfólk, gestir og samstarfsfólk þekkja vel til umhverfisstefnu og –starfs og þeirra þáttar í að halda því við og þróa.</a:t>
            </a:r>
            <a:endParaRPr lang="en-GB" sz="1200" u="sng"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Mælikvarði: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Kannanir meðal starfsfólk sýna að 90% þekkja mjög vel/vel til.</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Kannanir meðal gesta sýna að 80% vita að þeir gista á umhverfisvottuðu gistiheimili og 50% segja það hafa haft áhrif á afstöðu sína þegar velja átti gististað.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u="sng" dirty="0" err="1" smtClean="0"/>
              <a:t>Náðst</a:t>
            </a:r>
            <a:r>
              <a:rPr lang="en-US" sz="1200" b="1" u="sng" dirty="0" smtClean="0"/>
              <a:t> </a:t>
            </a:r>
            <a:r>
              <a:rPr lang="en-US" sz="1200" b="1" u="sng" dirty="0" err="1" smtClean="0"/>
              <a:t>hefur</a:t>
            </a:r>
            <a:r>
              <a:rPr lang="en-US" sz="1200" b="1" u="sng" dirty="0" smtClean="0"/>
              <a:t> </a:t>
            </a:r>
            <a:r>
              <a:rPr lang="en-US" sz="1200" b="1" u="sng" dirty="0" err="1" smtClean="0"/>
              <a:t>jafnvægi</a:t>
            </a:r>
            <a:r>
              <a:rPr lang="en-US" sz="1200" b="1" u="sng" dirty="0" smtClean="0"/>
              <a:t> í </a:t>
            </a:r>
            <a:r>
              <a:rPr lang="en-US" sz="1200" b="1" u="sng" dirty="0" err="1" smtClean="0"/>
              <a:t>vinnu</a:t>
            </a:r>
            <a:r>
              <a:rPr lang="en-US" sz="1200" b="1" u="sng" dirty="0" smtClean="0"/>
              <a:t> </a:t>
            </a:r>
            <a:r>
              <a:rPr lang="en-US" sz="1200" b="1" u="sng" dirty="0" err="1" smtClean="0"/>
              <a:t>við</a:t>
            </a:r>
            <a:r>
              <a:rPr lang="en-US" sz="1200" b="1" u="sng" dirty="0" smtClean="0"/>
              <a:t> </a:t>
            </a:r>
            <a:r>
              <a:rPr lang="en-US" sz="1200" b="1" u="sng" dirty="0" err="1" smtClean="0"/>
              <a:t>stöðugar</a:t>
            </a:r>
            <a:r>
              <a:rPr lang="en-US" sz="1200" b="1" u="sng" dirty="0" smtClean="0"/>
              <a:t> </a:t>
            </a:r>
            <a:r>
              <a:rPr lang="en-US" sz="1200" b="1" u="sng" dirty="0" err="1" smtClean="0"/>
              <a:t>umbætur</a:t>
            </a:r>
            <a:r>
              <a:rPr lang="en-US" sz="1200" b="1" u="sng" dirty="0" smtClean="0"/>
              <a:t> á </a:t>
            </a:r>
            <a:r>
              <a:rPr lang="en-US" sz="1200" b="1" u="sng" dirty="0" err="1" smtClean="0"/>
              <a:t>umhverfisstarfi</a:t>
            </a:r>
            <a:r>
              <a:rPr lang="en-US" sz="1200" b="1" u="sng" dirty="0" smtClean="0"/>
              <a:t> </a:t>
            </a:r>
            <a:r>
              <a:rPr lang="en-US" sz="1200" b="1" u="sng" dirty="0" err="1" smtClean="0"/>
              <a:t>og</a:t>
            </a:r>
            <a:r>
              <a:rPr lang="en-US" sz="1200" b="1" u="sng" dirty="0" smtClean="0"/>
              <a:t> </a:t>
            </a:r>
            <a:r>
              <a:rPr lang="en-US" sz="1200" b="1" u="sng" dirty="0" err="1" smtClean="0"/>
              <a:t>umhverfisstjórnunar</a:t>
            </a:r>
            <a:r>
              <a:rPr lang="en-US" sz="1200" b="1" u="sng" dirty="0" smtClean="0"/>
              <a:t> </a:t>
            </a:r>
            <a:r>
              <a:rPr lang="en-US" sz="1200" b="1" u="sng" dirty="0" err="1" smtClean="0"/>
              <a:t>kerfi</a:t>
            </a:r>
            <a:r>
              <a:rPr lang="en-US" sz="1200" b="1" u="sng" dirty="0" smtClean="0"/>
              <a:t> </a:t>
            </a:r>
            <a:r>
              <a:rPr lang="en-US" sz="1200" b="1" u="sng" dirty="0" err="1" smtClean="0"/>
              <a:t>með</a:t>
            </a:r>
            <a:r>
              <a:rPr lang="en-US" sz="1200" b="1" u="sng" dirty="0" smtClean="0"/>
              <a:t> </a:t>
            </a:r>
            <a:r>
              <a:rPr lang="en-US" sz="1200" b="1" u="sng" dirty="0" err="1" smtClean="0"/>
              <a:t>þátttöku</a:t>
            </a:r>
            <a:r>
              <a:rPr lang="en-US" sz="1200" b="1" u="sng" dirty="0" smtClean="0"/>
              <a:t/>
            </a:r>
            <a:br>
              <a:rPr lang="en-US" sz="1200" b="1" u="sng" dirty="0" smtClean="0"/>
            </a:br>
            <a:r>
              <a:rPr lang="en-US" sz="1200" b="1" u="sng" dirty="0" err="1" smtClean="0"/>
              <a:t>allra</a:t>
            </a:r>
            <a:r>
              <a:rPr lang="en-US" sz="1200" b="1" u="sng" dirty="0" smtClean="0"/>
              <a:t> </a:t>
            </a:r>
            <a:r>
              <a:rPr lang="en-US" sz="1200" b="1" u="sng" dirty="0" err="1" smtClean="0"/>
              <a:t>aðila</a:t>
            </a:r>
            <a:r>
              <a:rPr lang="en-US" sz="1200" b="1" u="sng" dirty="0" smtClean="0"/>
              <a:t>; </a:t>
            </a:r>
            <a:r>
              <a:rPr lang="en-US" sz="1200" b="1" u="sng" dirty="0" err="1" smtClean="0"/>
              <a:t>starfsfólk</a:t>
            </a:r>
            <a:r>
              <a:rPr lang="en-US" sz="1200" b="1" u="sng" dirty="0" smtClean="0"/>
              <a:t>, </a:t>
            </a:r>
            <a:r>
              <a:rPr lang="en-US" sz="1200" b="1" u="sng" dirty="0" err="1" smtClean="0"/>
              <a:t>gesta</a:t>
            </a:r>
            <a:r>
              <a:rPr lang="en-US" sz="1200" b="1" u="sng" dirty="0" smtClean="0"/>
              <a:t> </a:t>
            </a:r>
            <a:r>
              <a:rPr lang="en-US" sz="1200" b="1" u="sng" dirty="0" err="1" smtClean="0"/>
              <a:t>og</a:t>
            </a:r>
            <a:r>
              <a:rPr lang="en-US" sz="1200" b="1" u="sng" dirty="0" smtClean="0"/>
              <a:t> </a:t>
            </a:r>
            <a:r>
              <a:rPr lang="en-US" sz="1200" b="1" u="sng" dirty="0" err="1" smtClean="0"/>
              <a:t>samstarfsaðila</a:t>
            </a:r>
            <a:r>
              <a:rPr lang="de-DE" sz="1200" b="1" u="sng" kern="1200" dirty="0" smtClean="0">
                <a:solidFill>
                  <a:schemeClr val="tx1"/>
                </a:solidFill>
                <a:latin typeface="+mn-lt"/>
                <a:ea typeface="+mn-ea"/>
                <a:cs typeface="+mn-cs"/>
              </a:rPr>
              <a:t>; önnur farfuglaheimili, ferðaskrifstofur, birgjar, nágrannar, afþreyingarfyrirtæki o.s.frv. </a:t>
            </a:r>
            <a:endParaRPr lang="en-GB" sz="1200" u="sng"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Mælikvarði: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Græn mál tekin upp á öllum vikulegum starfsmannafundum 2009. </a:t>
            </a:r>
            <a:endParaRPr lang="en-GB" sz="1200" kern="1200" dirty="0" smtClean="0">
              <a:solidFill>
                <a:schemeClr val="tx1"/>
              </a:solidFill>
              <a:latin typeface="+mn-lt"/>
              <a:ea typeface="+mn-ea"/>
              <a:cs typeface="+mn-cs"/>
            </a:endParaRPr>
          </a:p>
          <a:p>
            <a:r>
              <a:rPr lang="de-DE"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endParaRPr lang="is-IS" sz="1200" kern="1200" dirty="0" smtClean="0">
              <a:solidFill>
                <a:schemeClr val="tx1"/>
              </a:solidFill>
              <a:latin typeface="+mn-lt"/>
              <a:ea typeface="+mn-ea"/>
              <a:cs typeface="+mn-cs"/>
            </a:endParaRPr>
          </a:p>
          <a:p>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lvl="0"/>
            <a:r>
              <a:rPr lang="en-GB" sz="1200" b="1" kern="1200" dirty="0" err="1" smtClean="0">
                <a:solidFill>
                  <a:schemeClr val="tx1"/>
                </a:solidFill>
                <a:latin typeface="+mn-lt"/>
                <a:ea typeface="+mn-ea"/>
                <a:cs typeface="+mn-cs"/>
              </a:rPr>
              <a:t>Árlega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tilgreinir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skráir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Farfuglaheimilið</a:t>
            </a:r>
            <a:r>
              <a:rPr lang="en-GB" sz="1200" b="1" kern="1200" dirty="0" smtClean="0">
                <a:solidFill>
                  <a:schemeClr val="tx1"/>
                </a:solidFill>
                <a:latin typeface="+mn-lt"/>
                <a:ea typeface="+mn-ea"/>
                <a:cs typeface="+mn-cs"/>
              </a:rPr>
              <a:t> í Reykjavík </a:t>
            </a:r>
            <a:r>
              <a:rPr lang="en-GB" sz="1200" b="1" kern="1200" dirty="0" err="1" smtClean="0">
                <a:solidFill>
                  <a:schemeClr val="tx1"/>
                </a:solidFill>
                <a:latin typeface="+mn-lt"/>
                <a:ea typeface="+mn-ea"/>
                <a:cs typeface="+mn-cs"/>
              </a:rPr>
              <a:t>sérstök</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markmið</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umhverfismálum</a:t>
            </a:r>
            <a:r>
              <a:rPr lang="en-GB" sz="1200" b="1" kern="1200" dirty="0" smtClean="0">
                <a:solidFill>
                  <a:schemeClr val="tx1"/>
                </a:solidFill>
                <a:latin typeface="+mn-lt"/>
                <a:ea typeface="+mn-ea"/>
                <a:cs typeface="+mn-cs"/>
              </a:rPr>
              <a:t>. </a:t>
            </a:r>
            <a:br>
              <a:rPr lang="en-GB" sz="1200" b="1" kern="1200" dirty="0" smtClean="0">
                <a:solidFill>
                  <a:schemeClr val="tx1"/>
                </a:solidFill>
                <a:latin typeface="+mn-lt"/>
                <a:ea typeface="+mn-ea"/>
                <a:cs typeface="+mn-cs"/>
              </a:rPr>
            </a:br>
            <a:r>
              <a:rPr lang="en-GB" sz="1200" b="1" kern="1200" dirty="0" err="1" smtClean="0">
                <a:solidFill>
                  <a:schemeClr val="tx1"/>
                </a:solidFill>
                <a:latin typeface="+mn-lt"/>
                <a:ea typeface="+mn-ea"/>
                <a:cs typeface="+mn-cs"/>
              </a:rPr>
              <a:t>Þetta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markmið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unnin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út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frá</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umhverfisstefnu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samhengi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annað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gæðastarf</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fyrirtækisins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Markmiðin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skulu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uppfyllt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innan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ákveðins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tíma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síðasta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lagi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fyrir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árslok</a:t>
            </a:r>
            <a:r>
              <a:rPr lang="en-GB" sz="1200" b="1" kern="1200" dirty="0" smtClean="0">
                <a:solidFill>
                  <a:schemeClr val="tx1"/>
                </a:solidFill>
                <a:latin typeface="+mn-lt"/>
                <a:ea typeface="+mn-ea"/>
                <a:cs typeface="+mn-cs"/>
              </a:rPr>
              <a:t>.  </a:t>
            </a:r>
          </a:p>
          <a:p>
            <a:pPr lvl="0"/>
            <a:r>
              <a:rPr lang="en-GB" sz="1200" b="1" kern="1200" dirty="0" err="1" smtClean="0">
                <a:solidFill>
                  <a:schemeClr val="tx1"/>
                </a:solidFill>
                <a:latin typeface="+mn-lt"/>
                <a:ea typeface="+mn-ea"/>
                <a:cs typeface="+mn-cs"/>
              </a:rPr>
              <a:t>Markmiðin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eru</a:t>
            </a:r>
            <a:r>
              <a:rPr lang="en-GB" sz="1200" b="1" kern="1200" dirty="0" smtClean="0">
                <a:solidFill>
                  <a:schemeClr val="tx1"/>
                </a:solidFill>
                <a:latin typeface="+mn-lt"/>
                <a:ea typeface="+mn-ea"/>
                <a:cs typeface="+mn-cs"/>
              </a:rPr>
              <a:t> sett </a:t>
            </a:r>
            <a:r>
              <a:rPr lang="en-GB" sz="1200" b="1" kern="1200" dirty="0" err="1" smtClean="0">
                <a:solidFill>
                  <a:schemeClr val="tx1"/>
                </a:solidFill>
                <a:latin typeface="+mn-lt"/>
                <a:ea typeface="+mn-ea"/>
                <a:cs typeface="+mn-cs"/>
              </a:rPr>
              <a:t>fram</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upphafi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árs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kynnt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stjórn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framkvæmdastjóra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Farfugla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ásamt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starfsfólki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Farfuglaheimilisins</a:t>
            </a:r>
            <a:r>
              <a:rPr lang="en-GB" sz="1200" b="1" kern="1200" dirty="0" smtClean="0">
                <a:solidFill>
                  <a:schemeClr val="tx1"/>
                </a:solidFill>
                <a:latin typeface="+mn-lt"/>
                <a:ea typeface="+mn-ea"/>
                <a:cs typeface="+mn-cs"/>
              </a:rPr>
              <a:t> um </a:t>
            </a:r>
            <a:r>
              <a:rPr lang="en-GB" sz="1200" b="1" kern="1200" dirty="0" err="1" smtClean="0">
                <a:solidFill>
                  <a:schemeClr val="tx1"/>
                </a:solidFill>
                <a:latin typeface="+mn-lt"/>
                <a:ea typeface="+mn-ea"/>
                <a:cs typeface="+mn-cs"/>
              </a:rPr>
              <a:t>leið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plaggið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a:t>
            </a:r>
            <a:r>
              <a:rPr lang="en-GB" sz="1200" b="1" kern="1200" dirty="0" smtClean="0">
                <a:solidFill>
                  <a:schemeClr val="tx1"/>
                </a:solidFill>
                <a:latin typeface="+mn-lt"/>
                <a:ea typeface="+mn-ea"/>
                <a:cs typeface="+mn-cs"/>
              </a:rPr>
              <a:t> sent </a:t>
            </a:r>
            <a:r>
              <a:rPr lang="en-GB" sz="1200" b="1" kern="1200" dirty="0" err="1" smtClean="0">
                <a:solidFill>
                  <a:schemeClr val="tx1"/>
                </a:solidFill>
                <a:latin typeface="+mn-lt"/>
                <a:ea typeface="+mn-ea"/>
                <a:cs typeface="+mn-cs"/>
              </a:rPr>
              <a:t>til</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Umhverfistofnunar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hluti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af</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ársskýrslu</a:t>
            </a:r>
            <a:r>
              <a:rPr lang="en-GB" sz="1200" b="1" kern="1200" dirty="0" smtClean="0">
                <a:solidFill>
                  <a:schemeClr val="tx1"/>
                </a:solidFill>
                <a:latin typeface="+mn-lt"/>
                <a:ea typeface="+mn-ea"/>
                <a:cs typeface="+mn-cs"/>
              </a:rPr>
              <a:t> v. </a:t>
            </a:r>
            <a:r>
              <a:rPr lang="en-GB" sz="1200" b="1" kern="1200" dirty="0" err="1" smtClean="0">
                <a:solidFill>
                  <a:schemeClr val="tx1"/>
                </a:solidFill>
                <a:latin typeface="+mn-lt"/>
                <a:ea typeface="+mn-ea"/>
                <a:cs typeface="+mn-cs"/>
              </a:rPr>
              <a:t>Svansins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norræna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umhverfismerkisins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Jafnframt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fylgir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úttekt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skýrslunni</a:t>
            </a:r>
            <a:r>
              <a:rPr lang="en-GB" sz="1200" b="1" kern="1200" dirty="0" smtClean="0">
                <a:solidFill>
                  <a:schemeClr val="tx1"/>
                </a:solidFill>
                <a:latin typeface="+mn-lt"/>
                <a:ea typeface="+mn-ea"/>
                <a:cs typeface="+mn-cs"/>
              </a:rPr>
              <a:t> á </a:t>
            </a:r>
            <a:r>
              <a:rPr lang="en-GB" sz="1200" b="1" kern="1200" dirty="0" err="1" smtClean="0">
                <a:solidFill>
                  <a:schemeClr val="tx1"/>
                </a:solidFill>
                <a:latin typeface="+mn-lt"/>
                <a:ea typeface="+mn-ea"/>
                <a:cs typeface="+mn-cs"/>
              </a:rPr>
              <a:t>því</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hvernig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til</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hefur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tekist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með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markmið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síðasta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árs</a:t>
            </a:r>
            <a:r>
              <a:rPr lang="en-GB" sz="1200" b="1" kern="1200" dirty="0" smtClean="0">
                <a:solidFill>
                  <a:schemeClr val="tx1"/>
                </a:solidFill>
                <a:latin typeface="+mn-lt"/>
                <a:ea typeface="+mn-ea"/>
                <a:cs typeface="+mn-cs"/>
              </a:rPr>
              <a:t>.</a:t>
            </a:r>
            <a:endParaRPr lang="en-GB" sz="1200" kern="1200" dirty="0" smtClean="0">
              <a:solidFill>
                <a:schemeClr val="tx1"/>
              </a:solidFill>
              <a:latin typeface="+mn-lt"/>
              <a:ea typeface="+mn-ea"/>
              <a:cs typeface="+mn-cs"/>
            </a:endParaRPr>
          </a:p>
          <a:p>
            <a:pPr lvl="0"/>
            <a:r>
              <a:rPr lang="en-GB" sz="1200" b="1" kern="1200" dirty="0" err="1" smtClean="0">
                <a:solidFill>
                  <a:schemeClr val="tx1"/>
                </a:solidFill>
                <a:latin typeface="+mn-lt"/>
                <a:ea typeface="+mn-ea"/>
                <a:cs typeface="+mn-cs"/>
              </a:rPr>
              <a:t>Rekstrarstjóri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setur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fram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markmiðin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ber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ábyrgð</a:t>
            </a:r>
            <a:r>
              <a:rPr lang="en-GB" sz="1200" b="1" kern="1200" dirty="0" smtClean="0">
                <a:solidFill>
                  <a:schemeClr val="tx1"/>
                </a:solidFill>
                <a:latin typeface="+mn-lt"/>
                <a:ea typeface="+mn-ea"/>
                <a:cs typeface="+mn-cs"/>
              </a:rPr>
              <a:t> á </a:t>
            </a:r>
            <a:r>
              <a:rPr lang="en-GB" sz="1200" b="1" kern="1200" dirty="0" err="1" smtClean="0">
                <a:solidFill>
                  <a:schemeClr val="tx1"/>
                </a:solidFill>
                <a:latin typeface="+mn-lt"/>
                <a:ea typeface="+mn-ea"/>
                <a:cs typeface="+mn-cs"/>
              </a:rPr>
              <a:t>því</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út</a:t>
            </a:r>
            <a:r>
              <a:rPr lang="en-GB" sz="1200" b="1" kern="1200" dirty="0" smtClean="0">
                <a:solidFill>
                  <a:schemeClr val="tx1"/>
                </a:solidFill>
                <a:latin typeface="+mn-lt"/>
                <a:ea typeface="+mn-ea"/>
                <a:cs typeface="+mn-cs"/>
              </a:rPr>
              <a:t> á </a:t>
            </a:r>
            <a:r>
              <a:rPr lang="en-GB" sz="1200" b="1" kern="1200" dirty="0" err="1" smtClean="0">
                <a:solidFill>
                  <a:schemeClr val="tx1"/>
                </a:solidFill>
                <a:latin typeface="+mn-lt"/>
                <a:ea typeface="+mn-ea"/>
                <a:cs typeface="+mn-cs"/>
              </a:rPr>
              <a:t>við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þau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nái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fram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ganga</a:t>
            </a:r>
            <a:r>
              <a:rPr lang="en-GB" sz="1200" b="1" kern="1200" dirty="0" smtClean="0">
                <a:solidFill>
                  <a:schemeClr val="tx1"/>
                </a:solidFill>
                <a:latin typeface="+mn-lt"/>
                <a:ea typeface="+mn-ea"/>
                <a:cs typeface="+mn-cs"/>
              </a:rPr>
              <a:t>. </a:t>
            </a:r>
            <a:br>
              <a:rPr lang="en-GB" sz="1200" b="1" kern="1200" dirty="0" smtClean="0">
                <a:solidFill>
                  <a:schemeClr val="tx1"/>
                </a:solidFill>
                <a:latin typeface="+mn-lt"/>
                <a:ea typeface="+mn-ea"/>
                <a:cs typeface="+mn-cs"/>
              </a:rPr>
            </a:br>
            <a:r>
              <a:rPr lang="en-GB" sz="1200" b="1" kern="1200" dirty="0" err="1" smtClean="0">
                <a:solidFill>
                  <a:schemeClr val="tx1"/>
                </a:solidFill>
                <a:latin typeface="+mn-lt"/>
                <a:ea typeface="+mn-ea"/>
                <a:cs typeface="+mn-cs"/>
              </a:rPr>
              <a:t>Samstarfsmenn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hans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sérfræðingur</a:t>
            </a:r>
            <a:r>
              <a:rPr lang="en-GB" sz="1200" b="1" kern="1200" dirty="0" smtClean="0">
                <a:solidFill>
                  <a:schemeClr val="tx1"/>
                </a:solidFill>
                <a:latin typeface="+mn-lt"/>
                <a:ea typeface="+mn-ea"/>
                <a:cs typeface="+mn-cs"/>
              </a:rPr>
              <a:t>/</a:t>
            </a:r>
            <a:r>
              <a:rPr lang="en-GB" sz="1200" b="1" kern="1200" dirty="0" err="1" smtClean="0">
                <a:solidFill>
                  <a:schemeClr val="tx1"/>
                </a:solidFill>
                <a:latin typeface="+mn-lt"/>
                <a:ea typeface="+mn-ea"/>
                <a:cs typeface="+mn-cs"/>
              </a:rPr>
              <a:t>sjálfboðaliði</a:t>
            </a:r>
            <a:r>
              <a:rPr lang="en-GB" sz="1200" b="1" kern="1200" dirty="0" smtClean="0">
                <a:solidFill>
                  <a:schemeClr val="tx1"/>
                </a:solidFill>
                <a:latin typeface="+mn-lt"/>
                <a:ea typeface="+mn-ea"/>
                <a:cs typeface="+mn-cs"/>
              </a:rPr>
              <a:t> á </a:t>
            </a:r>
            <a:r>
              <a:rPr lang="en-GB" sz="1200" b="1" kern="1200" dirty="0" err="1" smtClean="0">
                <a:solidFill>
                  <a:schemeClr val="tx1"/>
                </a:solidFill>
                <a:latin typeface="+mn-lt"/>
                <a:ea typeface="+mn-ea"/>
                <a:cs typeface="+mn-cs"/>
              </a:rPr>
              <a:t>vegum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samtakanna</a:t>
            </a:r>
            <a:r>
              <a:rPr lang="en-GB" sz="1200" b="1" kern="1200" dirty="0" smtClean="0">
                <a:solidFill>
                  <a:schemeClr val="tx1"/>
                </a:solidFill>
                <a:latin typeface="+mn-lt"/>
                <a:ea typeface="+mn-ea"/>
                <a:cs typeface="+mn-cs"/>
              </a:rPr>
              <a:t> </a:t>
            </a:r>
            <a:r>
              <a:rPr lang="en-GB" sz="1200" b="1" i="1" kern="1200" dirty="0" smtClean="0">
                <a:solidFill>
                  <a:schemeClr val="tx1"/>
                </a:solidFill>
                <a:latin typeface="+mn-lt"/>
                <a:ea typeface="+mn-ea"/>
                <a:cs typeface="+mn-cs"/>
              </a:rPr>
              <a:t>Seeds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kemur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til</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starfa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erlendis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frá</a:t>
            </a:r>
            <a:r>
              <a:rPr lang="en-GB" sz="1200" b="1" kern="1200" dirty="0" smtClean="0">
                <a:solidFill>
                  <a:schemeClr val="tx1"/>
                </a:solidFill>
                <a:latin typeface="+mn-lt"/>
                <a:ea typeface="+mn-ea"/>
                <a:cs typeface="+mn-cs"/>
              </a:rPr>
              <a:t> í 6-9 </a:t>
            </a:r>
            <a:r>
              <a:rPr lang="en-GB" sz="1200" b="1" kern="1200" dirty="0" err="1" smtClean="0">
                <a:solidFill>
                  <a:schemeClr val="tx1"/>
                </a:solidFill>
                <a:latin typeface="+mn-lt"/>
                <a:ea typeface="+mn-ea"/>
                <a:cs typeface="+mn-cs"/>
              </a:rPr>
              <a:t>mánuði</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senn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til</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vinna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umhverfismálum</a:t>
            </a:r>
            <a:r>
              <a:rPr lang="en-GB" sz="1200" b="1" kern="1200" dirty="0" smtClean="0">
                <a:solidFill>
                  <a:schemeClr val="tx1"/>
                </a:solidFill>
                <a:latin typeface="+mn-lt"/>
                <a:ea typeface="+mn-ea"/>
                <a:cs typeface="+mn-cs"/>
              </a:rPr>
              <a:t> á </a:t>
            </a:r>
            <a:r>
              <a:rPr lang="en-GB" sz="1200" b="1" kern="1200" dirty="0" err="1" smtClean="0">
                <a:solidFill>
                  <a:schemeClr val="tx1"/>
                </a:solidFill>
                <a:latin typeface="+mn-lt"/>
                <a:ea typeface="+mn-ea"/>
                <a:cs typeface="+mn-cs"/>
              </a:rPr>
              <a:t>Farfuglaheimilinu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hér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nefndur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Grænn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verkefnisstjóri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Einnig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gæðastjóri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Farfuglaheimilanna</a:t>
            </a:r>
            <a:r>
              <a:rPr lang="en-GB"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pPr lvl="0"/>
            <a:r>
              <a:rPr lang="en-GB" sz="1200" b="1" kern="1200" dirty="0" err="1" smtClean="0">
                <a:solidFill>
                  <a:schemeClr val="tx1"/>
                </a:solidFill>
                <a:latin typeface="+mn-lt"/>
                <a:ea typeface="+mn-ea"/>
                <a:cs typeface="+mn-cs"/>
              </a:rPr>
              <a:t>Þessi</a:t>
            </a:r>
            <a:r>
              <a:rPr lang="en-GB" sz="1200" b="1" kern="1200" dirty="0" smtClean="0">
                <a:solidFill>
                  <a:schemeClr val="tx1"/>
                </a:solidFill>
                <a:latin typeface="+mn-lt"/>
                <a:ea typeface="+mn-ea"/>
                <a:cs typeface="+mn-cs"/>
              </a:rPr>
              <a:t> 3, </a:t>
            </a:r>
            <a:r>
              <a:rPr lang="en-GB" sz="1200" b="1" kern="1200" dirty="0" err="1" smtClean="0">
                <a:solidFill>
                  <a:schemeClr val="tx1"/>
                </a:solidFill>
                <a:latin typeface="+mn-lt"/>
                <a:ea typeface="+mn-ea"/>
                <a:cs typeface="+mn-cs"/>
              </a:rPr>
              <a:t>ásamt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framkvæmdastjóra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Farfugla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umsjónarmanni</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viðhaldi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þrifum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skipa</a:t>
            </a:r>
            <a:r>
              <a:rPr lang="en-GB" sz="1200" b="1" kern="1200" dirty="0" smtClean="0">
                <a:solidFill>
                  <a:schemeClr val="tx1"/>
                </a:solidFill>
                <a:latin typeface="+mn-lt"/>
                <a:ea typeface="+mn-ea"/>
                <a:cs typeface="+mn-cs"/>
              </a:rPr>
              <a:t> 5-6 manna </a:t>
            </a:r>
            <a:r>
              <a:rPr lang="en-GB" sz="1200" b="1" kern="1200" dirty="0" err="1" smtClean="0">
                <a:solidFill>
                  <a:schemeClr val="tx1"/>
                </a:solidFill>
                <a:latin typeface="+mn-lt"/>
                <a:ea typeface="+mn-ea"/>
                <a:cs typeface="+mn-cs"/>
              </a:rPr>
              <a:t>vinnuhóp</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kringum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Umhverfisstjórnunarkerfið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þau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hittast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mánaðarlega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undir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stjórn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rekstrarstjóra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yfir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verkefnastöðuna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mælikvarðana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athugasemdir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frá</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samstarfsfólki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gestum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kynna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nýjungar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koma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fram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með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hugmyndir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að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kynningu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fleira</a:t>
            </a:r>
            <a:r>
              <a:rPr lang="en-GB"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pPr lvl="0"/>
            <a:r>
              <a:rPr lang="en-GB" sz="1200" b="1" kern="1200" dirty="0" err="1" smtClean="0">
                <a:solidFill>
                  <a:schemeClr val="tx1"/>
                </a:solidFill>
                <a:latin typeface="+mn-lt"/>
                <a:ea typeface="+mn-ea"/>
                <a:cs typeface="+mn-cs"/>
              </a:rPr>
              <a:t>Grænn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verkefnisstjóri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tekur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saman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niðurstöðu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þessa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funda</a:t>
            </a:r>
            <a:r>
              <a:rPr lang="en-GB" sz="1200" b="1" kern="1200" dirty="0" smtClean="0">
                <a:solidFill>
                  <a:schemeClr val="tx1"/>
                </a:solidFill>
                <a:latin typeface="+mn-lt"/>
                <a:ea typeface="+mn-ea"/>
                <a:cs typeface="+mn-cs"/>
              </a:rPr>
              <a:t> á 4ja </a:t>
            </a:r>
            <a:r>
              <a:rPr lang="en-GB" sz="1200" b="1" kern="1200" dirty="0" err="1" smtClean="0">
                <a:solidFill>
                  <a:schemeClr val="tx1"/>
                </a:solidFill>
                <a:latin typeface="+mn-lt"/>
                <a:ea typeface="+mn-ea"/>
                <a:cs typeface="+mn-cs"/>
              </a:rPr>
              <a:t>mánaða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fresti</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þar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farið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yfir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mælikvarðana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verkefnastöðu</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Fyrri</a:t>
            </a:r>
            <a:r>
              <a:rPr lang="en-GB" sz="1200" b="1" kern="1200" dirty="0" smtClean="0">
                <a:solidFill>
                  <a:schemeClr val="tx1"/>
                </a:solidFill>
                <a:latin typeface="+mn-lt"/>
                <a:ea typeface="+mn-ea"/>
                <a:cs typeface="+mn-cs"/>
              </a:rPr>
              <a:t> 2 </a:t>
            </a:r>
            <a:r>
              <a:rPr lang="en-GB" sz="1200" b="1" kern="1200" dirty="0" err="1" smtClean="0">
                <a:solidFill>
                  <a:schemeClr val="tx1"/>
                </a:solidFill>
                <a:latin typeface="+mn-lt"/>
                <a:ea typeface="+mn-ea"/>
                <a:cs typeface="+mn-cs"/>
              </a:rPr>
              <a:t>skýrslur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liggja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til</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hliðsjónar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þegar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lokaskýrsla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er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tekin</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saman</a:t>
            </a:r>
            <a:r>
              <a:rPr lang="en-GB" sz="1200" b="1" kern="1200" dirty="0" smtClean="0">
                <a:solidFill>
                  <a:schemeClr val="tx1"/>
                </a:solidFill>
                <a:latin typeface="+mn-lt"/>
                <a:ea typeface="+mn-ea"/>
                <a:cs typeface="+mn-cs"/>
              </a:rPr>
              <a:t> í </a:t>
            </a:r>
            <a:r>
              <a:rPr lang="en-GB" sz="1200" b="1" kern="1200" dirty="0" err="1" smtClean="0">
                <a:solidFill>
                  <a:schemeClr val="tx1"/>
                </a:solidFill>
                <a:latin typeface="+mn-lt"/>
                <a:ea typeface="+mn-ea"/>
                <a:cs typeface="+mn-cs"/>
              </a:rPr>
              <a:t>lok</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ársins</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jafnframt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nýtist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sem</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úttekt</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til</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Umhverfisstofnunar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og</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við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gerð</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nýrra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markmiða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fyrir</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næsta</a:t>
            </a:r>
            <a:r>
              <a:rPr lang="en-GB" sz="1200" b="1" kern="1200" dirty="0" smtClean="0">
                <a:solidFill>
                  <a:schemeClr val="tx1"/>
                </a:solidFill>
                <a:latin typeface="+mn-lt"/>
                <a:ea typeface="+mn-ea"/>
                <a:cs typeface="+mn-cs"/>
              </a:rPr>
              <a:t> </a:t>
            </a:r>
            <a:r>
              <a:rPr lang="en-GB" sz="1200" b="1" kern="1200" dirty="0" err="1" smtClean="0">
                <a:solidFill>
                  <a:schemeClr val="tx1"/>
                </a:solidFill>
                <a:latin typeface="+mn-lt"/>
                <a:ea typeface="+mn-ea"/>
                <a:cs typeface="+mn-cs"/>
              </a:rPr>
              <a:t>ár</a:t>
            </a:r>
            <a:r>
              <a:rPr lang="en-GB" sz="1200" b="1" kern="1200" dirty="0" smtClean="0">
                <a:solidFill>
                  <a:schemeClr val="tx1"/>
                </a:solidFill>
                <a:latin typeface="+mn-lt"/>
                <a:ea typeface="+mn-ea"/>
                <a:cs typeface="+mn-cs"/>
              </a:rPr>
              <a:t>. </a:t>
            </a:r>
            <a:endParaRPr lang="en-GB" sz="1200"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FA83C49-0756-45E8-A0C4-E3B0306AAD35}" type="slidenum">
              <a:rPr lang="en-GB" smtClean="0"/>
              <a:pPr/>
              <a:t>10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89BFD05A-085C-4252-A29D-6253990A1464}" type="datetimeFigureOut">
              <a:rPr lang="en-US" smtClean="0"/>
              <a:pPr/>
              <a:t>2/26/2009</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C4FF443B-9159-4EAE-9ABC-00312614AF45}" type="slidenum">
              <a:rPr lang="en-GB" smtClean="0"/>
              <a:pPr/>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9BFD05A-085C-4252-A29D-6253990A1464}" type="datetimeFigureOut">
              <a:rPr lang="en-US" smtClean="0"/>
              <a:pPr/>
              <a:t>2/26/2009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FF443B-9159-4EAE-9ABC-00312614AF45}" type="slidenum">
              <a:rPr lang="en-GB" smtClean="0"/>
              <a:pPr/>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9BFD05A-085C-4252-A29D-6253990A1464}" type="datetimeFigureOut">
              <a:rPr lang="en-US" smtClean="0"/>
              <a:pPr/>
              <a:t>2/26/2009</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C4FF443B-9159-4EAE-9ABC-00312614AF45}"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89BFD05A-085C-4252-A29D-6253990A1464}" type="datetimeFigureOut">
              <a:rPr lang="en-US" smtClean="0"/>
              <a:pPr/>
              <a:t>2/26/2009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FF443B-9159-4EAE-9ABC-00312614AF45}" type="slidenum">
              <a:rPr lang="en-GB" smtClean="0"/>
              <a:pPr/>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89BFD05A-085C-4252-A29D-6253990A1464}" type="datetimeFigureOut">
              <a:rPr lang="en-US" smtClean="0"/>
              <a:pPr/>
              <a:t>2/26/2009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FF443B-9159-4EAE-9ABC-00312614AF45}" type="slidenum">
              <a:rPr lang="en-GB" smtClean="0"/>
              <a:pPr/>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9BFD05A-085C-4252-A29D-6253990A1464}" type="datetimeFigureOut">
              <a:rPr lang="en-US" smtClean="0"/>
              <a:pPr/>
              <a:t>2/26/2009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FF443B-9159-4EAE-9ABC-00312614AF4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FD05A-085C-4252-A29D-6253990A1464}" type="datetimeFigureOut">
              <a:rPr lang="en-US" smtClean="0"/>
              <a:pPr/>
              <a:t>2/26/2009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FF443B-9159-4EAE-9ABC-00312614AF4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9BFD05A-085C-4252-A29D-6253990A1464}" type="datetimeFigureOut">
              <a:rPr lang="en-US" smtClean="0"/>
              <a:pPr/>
              <a:t>2/26/2009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FF443B-9159-4EAE-9ABC-00312614AF45}" type="slidenum">
              <a:rPr lang="en-GB" smtClean="0"/>
              <a:pPr/>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9BFD05A-085C-4252-A29D-6253990A1464}" type="datetimeFigureOut">
              <a:rPr lang="en-US" smtClean="0"/>
              <a:pPr/>
              <a:t>2/26/2009</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C4FF443B-9159-4EAE-9ABC-00312614AF45}" type="slidenum">
              <a:rPr lang="en-GB" smtClean="0"/>
              <a:pPr/>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BFD05A-085C-4252-A29D-6253990A1464}" type="datetimeFigureOut">
              <a:rPr lang="en-US" smtClean="0"/>
              <a:pPr/>
              <a:t>2/26/2009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FF443B-9159-4EAE-9ABC-00312614AF4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BFD05A-085C-4252-A29D-6253990A1464}" type="datetimeFigureOut">
              <a:rPr lang="en-US" smtClean="0"/>
              <a:pPr/>
              <a:t>2/26/2009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FF443B-9159-4EAE-9ABC-00312614AF4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89BFD05A-085C-4252-A29D-6253990A1464}" type="datetimeFigureOut">
              <a:rPr lang="en-US" smtClean="0"/>
              <a:pPr/>
              <a:t>2/26/2009</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4FF443B-9159-4EAE-9ABC-00312614AF4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Content Placeholder 15" descr="IMG_2573.jpg"/>
          <p:cNvPicPr>
            <a:picLocks noGrp="1" noChangeAspect="1"/>
          </p:cNvPicPr>
          <p:nvPr>
            <p:ph sz="quarter" idx="1"/>
          </p:nvPr>
        </p:nvPicPr>
        <p:blipFill>
          <a:blip r:embed="rId3"/>
          <a:stretch>
            <a:fillRect/>
          </a:stretch>
        </p:blipFill>
        <p:spPr>
          <a:xfrm>
            <a:off x="928662" y="829846"/>
            <a:ext cx="7215238" cy="5189954"/>
          </a:xfrm>
          <a:prstGeom prst="rect">
            <a:avLst/>
          </a:prstGeom>
          <a:noFill/>
          <a:ln>
            <a:noFill/>
          </a:ln>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pPr algn="r"/>
            <a:endParaRPr lang="is-IS" dirty="0" smtClean="0"/>
          </a:p>
          <a:p>
            <a:pPr algn="r"/>
            <a:r>
              <a:rPr lang="is-IS" dirty="0" smtClean="0"/>
              <a:t>Sigríður Ólafsdóttir</a:t>
            </a:r>
          </a:p>
          <a:p>
            <a:pPr algn="r"/>
            <a:r>
              <a:rPr lang="is-IS" dirty="0" smtClean="0"/>
              <a:t>Rekstrarstjóri</a:t>
            </a:r>
          </a:p>
          <a:p>
            <a:pPr algn="r"/>
            <a:endParaRPr lang="is-IS" dirty="0" smtClean="0"/>
          </a:p>
        </p:txBody>
      </p:sp>
      <p:sp>
        <p:nvSpPr>
          <p:cNvPr id="2" name="Title 1"/>
          <p:cNvSpPr>
            <a:spLocks noGrp="1"/>
          </p:cNvSpPr>
          <p:nvPr>
            <p:ph type="ctrTitle"/>
          </p:nvPr>
        </p:nvSpPr>
        <p:spPr/>
        <p:txBody>
          <a:bodyPr/>
          <a:lstStyle/>
          <a:p>
            <a:r>
              <a:rPr lang="is-IS" b="1" dirty="0" smtClean="0"/>
              <a:t>Svanurinn - Farfugl</a:t>
            </a:r>
            <a:r>
              <a:rPr lang="is-IS" dirty="0" smtClean="0"/>
              <a:t/>
            </a:r>
            <a:br>
              <a:rPr lang="is-IS" dirty="0" smtClean="0"/>
            </a:b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smtClean="0"/>
              <a:t>Gæðastefna Farfugla</a:t>
            </a:r>
            <a:endParaRPr lang="en-GB" dirty="0"/>
          </a:p>
        </p:txBody>
      </p:sp>
      <p:sp>
        <p:nvSpPr>
          <p:cNvPr id="3" name="Content Placeholder 2"/>
          <p:cNvSpPr>
            <a:spLocks noGrp="1"/>
          </p:cNvSpPr>
          <p:nvPr>
            <p:ph sz="quarter" idx="1"/>
          </p:nvPr>
        </p:nvSpPr>
        <p:spPr>
          <a:xfrm>
            <a:off x="857224" y="1447800"/>
            <a:ext cx="7772400" cy="4572000"/>
          </a:xfrm>
        </p:spPr>
        <p:txBody>
          <a:bodyPr>
            <a:noAutofit/>
          </a:bodyPr>
          <a:lstStyle/>
          <a:p>
            <a:pPr>
              <a:buNone/>
            </a:pPr>
            <a:r>
              <a:rPr lang="en-GB" sz="2800" dirty="0" smtClean="0">
                <a:latin typeface="Candara" pitchFamily="34" charset="0"/>
              </a:rPr>
              <a:t>“We are dedicated to Quality and always  aim for the highest possible customer satisfaction. </a:t>
            </a:r>
            <a:r>
              <a:rPr lang="en-GB" sz="2800" b="1" dirty="0" smtClean="0">
                <a:solidFill>
                  <a:srgbClr val="C00000"/>
                </a:solidFill>
                <a:latin typeface="Candara" pitchFamily="34" charset="0"/>
              </a:rPr>
              <a:t>We are a certified Swan </a:t>
            </a:r>
            <a:r>
              <a:rPr lang="en-GB" sz="2800" b="1" dirty="0" err="1" smtClean="0">
                <a:solidFill>
                  <a:srgbClr val="C00000"/>
                </a:solidFill>
                <a:latin typeface="Candara" pitchFamily="34" charset="0"/>
              </a:rPr>
              <a:t>Ecolabelled</a:t>
            </a:r>
            <a:r>
              <a:rPr lang="en-GB" sz="2800" b="1" dirty="0" smtClean="0">
                <a:solidFill>
                  <a:srgbClr val="C00000"/>
                </a:solidFill>
                <a:latin typeface="Candara" pitchFamily="34" charset="0"/>
              </a:rPr>
              <a:t> Hoste</a:t>
            </a:r>
            <a:r>
              <a:rPr lang="en-GB" sz="2800" dirty="0" smtClean="0">
                <a:solidFill>
                  <a:srgbClr val="C00000"/>
                </a:solidFill>
                <a:latin typeface="Candara" pitchFamily="34" charset="0"/>
              </a:rPr>
              <a:t>l </a:t>
            </a:r>
            <a:r>
              <a:rPr lang="en-GB" sz="2800" dirty="0" smtClean="0">
                <a:latin typeface="Candara" pitchFamily="34" charset="0"/>
              </a:rPr>
              <a:t>and have been awarded for our HI Quality system</a:t>
            </a:r>
          </a:p>
          <a:p>
            <a:pPr>
              <a:buNone/>
            </a:pPr>
            <a:endParaRPr lang="en-GB" sz="2800" dirty="0" smtClean="0">
              <a:latin typeface="Candara" pitchFamily="34" charset="0"/>
            </a:endParaRPr>
          </a:p>
          <a:p>
            <a:pPr>
              <a:buNone/>
            </a:pPr>
            <a:r>
              <a:rPr lang="en-GB" sz="2800" b="1" dirty="0" smtClean="0">
                <a:latin typeface="Candara" pitchFamily="34" charset="0"/>
              </a:rPr>
              <a:t>Our aim is to contribute towards a style of travelling that </a:t>
            </a:r>
            <a:r>
              <a:rPr lang="en-GB" sz="2800" b="1" dirty="0" smtClean="0">
                <a:solidFill>
                  <a:srgbClr val="00B050"/>
                </a:solidFill>
                <a:latin typeface="Candara" pitchFamily="34" charset="0"/>
              </a:rPr>
              <a:t>increases people’s knowledge of their environment, concern for nature </a:t>
            </a:r>
            <a:r>
              <a:rPr lang="en-GB" sz="2800" b="1" dirty="0" smtClean="0">
                <a:latin typeface="Candara" pitchFamily="34" charset="0"/>
              </a:rPr>
              <a:t>and </a:t>
            </a:r>
            <a:r>
              <a:rPr lang="en-GB" sz="2800" b="1" dirty="0" smtClean="0">
                <a:solidFill>
                  <a:srgbClr val="00B050"/>
                </a:solidFill>
                <a:latin typeface="Candara" pitchFamily="34" charset="0"/>
              </a:rPr>
              <a:t>respect for the cultural values of cities and towns in all parts of the world”.</a:t>
            </a:r>
            <a:endParaRPr lang="en-GB" sz="2800" b="1" dirty="0">
              <a:solidFill>
                <a:srgbClr val="00B050"/>
              </a:solidFill>
              <a:latin typeface="Candara"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is-IS" dirty="0" smtClean="0"/>
              <a:t>Vottanir – Farfuglaheimilið </a:t>
            </a:r>
            <a:endParaRPr lang="en-GB" dirty="0"/>
          </a:p>
        </p:txBody>
      </p:sp>
      <p:sp>
        <p:nvSpPr>
          <p:cNvPr id="3" name="Content Placeholder 2"/>
          <p:cNvSpPr>
            <a:spLocks noGrp="1"/>
          </p:cNvSpPr>
          <p:nvPr>
            <p:ph sz="quarter" idx="1"/>
          </p:nvPr>
        </p:nvSpPr>
        <p:spPr/>
        <p:txBody>
          <a:bodyPr/>
          <a:lstStyle/>
          <a:p>
            <a:r>
              <a:rPr lang="is-IS" sz="2800" b="1" dirty="0" smtClean="0"/>
              <a:t>Umhverfisstefna 1999</a:t>
            </a:r>
          </a:p>
          <a:p>
            <a:pPr>
              <a:buNone/>
            </a:pPr>
            <a:endParaRPr lang="is-IS" sz="2800" b="1" dirty="0" smtClean="0"/>
          </a:p>
          <a:p>
            <a:pPr>
              <a:buNone/>
            </a:pPr>
            <a:endParaRPr lang="is-IS" sz="2800" b="1" dirty="0" smtClean="0"/>
          </a:p>
          <a:p>
            <a:r>
              <a:rPr lang="is-IS" sz="2800" b="1" dirty="0" smtClean="0"/>
              <a:t>Svanurinn 2004</a:t>
            </a:r>
          </a:p>
          <a:p>
            <a:endParaRPr lang="is-IS" sz="2800" b="1" dirty="0" smtClean="0"/>
          </a:p>
          <a:p>
            <a:r>
              <a:rPr lang="is-IS" sz="2800" b="1" dirty="0" smtClean="0"/>
              <a:t>HI </a:t>
            </a:r>
            <a:r>
              <a:rPr lang="is-IS" sz="2800" b="1" dirty="0" err="1" smtClean="0"/>
              <a:t>Quality</a:t>
            </a:r>
            <a:r>
              <a:rPr lang="is-IS" sz="2800" b="1" dirty="0" smtClean="0"/>
              <a:t> Gæðakerfi 2005</a:t>
            </a:r>
            <a:endParaRPr lang="is-IS" dirty="0" smtClean="0"/>
          </a:p>
          <a:p>
            <a:pPr>
              <a:buNone/>
            </a:pPr>
            <a:endParaRPr lang="en-GB" dirty="0"/>
          </a:p>
        </p:txBody>
      </p:sp>
      <p:sp>
        <p:nvSpPr>
          <p:cNvPr id="5" name="Content Placeholder 4"/>
          <p:cNvSpPr>
            <a:spLocks noGrp="1"/>
          </p:cNvSpPr>
          <p:nvPr>
            <p:ph sz="quarter" idx="2"/>
          </p:nvPr>
        </p:nvSpPr>
        <p:spPr/>
        <p:txBody>
          <a:bodyPr/>
          <a:lstStyle/>
          <a:p>
            <a:endParaRPr lang="is-IS" sz="2800" b="1" dirty="0" smtClean="0"/>
          </a:p>
          <a:p>
            <a:endParaRPr lang="is-IS" sz="2800" b="1" dirty="0" smtClean="0"/>
          </a:p>
          <a:p>
            <a:endParaRPr lang="is-IS" sz="2800" b="1" dirty="0" smtClean="0"/>
          </a:p>
          <a:p>
            <a:r>
              <a:rPr lang="is-IS" sz="2800" dirty="0" smtClean="0"/>
              <a:t>Endurnýjun á Svansvottun 2009</a:t>
            </a:r>
          </a:p>
          <a:p>
            <a:r>
              <a:rPr lang="is-IS" sz="2800" dirty="0" smtClean="0"/>
              <a:t>Endurnýjun á </a:t>
            </a:r>
            <a:br>
              <a:rPr lang="is-IS" sz="2800" dirty="0" smtClean="0"/>
            </a:br>
            <a:r>
              <a:rPr lang="is-IS" sz="2800" dirty="0" smtClean="0"/>
              <a:t>HI </a:t>
            </a:r>
            <a:r>
              <a:rPr lang="is-IS" sz="2800" dirty="0" err="1" smtClean="0"/>
              <a:t>Quality</a:t>
            </a:r>
            <a:r>
              <a:rPr lang="is-IS" sz="2800" dirty="0" smtClean="0"/>
              <a:t> 2009</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smtClean="0"/>
              <a:t>Svanurinn - </a:t>
            </a:r>
            <a:endParaRPr lang="en-GB" dirty="0"/>
          </a:p>
        </p:txBody>
      </p:sp>
      <p:sp>
        <p:nvSpPr>
          <p:cNvPr id="3" name="Content Placeholder 2"/>
          <p:cNvSpPr>
            <a:spLocks noGrp="1"/>
          </p:cNvSpPr>
          <p:nvPr>
            <p:ph sz="quarter" idx="1"/>
          </p:nvPr>
        </p:nvSpPr>
        <p:spPr/>
        <p:txBody>
          <a:bodyPr>
            <a:normAutofit lnSpcReduction="10000"/>
          </a:bodyPr>
          <a:lstStyle/>
          <a:p>
            <a:r>
              <a:rPr lang="is-IS" dirty="0" smtClean="0"/>
              <a:t>Opinbert umhverfismerki íslenskra yfirvalda, stuðningur og fagþekking er til staðar hjá hérlendum yfirvöldum.</a:t>
            </a:r>
          </a:p>
          <a:p>
            <a:r>
              <a:rPr lang="is-IS" dirty="0" smtClean="0"/>
              <a:t>Mjög þekktur og virtur innan marksvæðis</a:t>
            </a:r>
          </a:p>
          <a:p>
            <a:r>
              <a:rPr lang="is-IS" dirty="0" smtClean="0"/>
              <a:t>Sniðinn að rekstri hótela og farfuglaheimila</a:t>
            </a:r>
          </a:p>
          <a:p>
            <a:r>
              <a:rPr lang="is-IS" dirty="0" smtClean="0"/>
              <a:t>Yfirgripsmikill staðall en inniber ákv. sveigjanleika.</a:t>
            </a:r>
          </a:p>
        </p:txBody>
      </p:sp>
      <p:sp>
        <p:nvSpPr>
          <p:cNvPr id="4" name="Content Placeholder 3"/>
          <p:cNvSpPr>
            <a:spLocks noGrp="1"/>
          </p:cNvSpPr>
          <p:nvPr>
            <p:ph sz="quarter" idx="2"/>
          </p:nvPr>
        </p:nvSpPr>
        <p:spPr/>
        <p:txBody>
          <a:bodyPr>
            <a:normAutofit lnSpcReduction="10000"/>
          </a:bodyPr>
          <a:lstStyle/>
          <a:p>
            <a:r>
              <a:rPr lang="is-IS" b="1" dirty="0" smtClean="0"/>
              <a:t>Nægilega sérhæfður og gerir miklar kröfur sem eru í taktvið áherslur Farfugla í umhverfis- og gæðamálum og  okkar framtíðarsýn. </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smtClean="0"/>
              <a:t>Svanurinn kom af stað ..... </a:t>
            </a:r>
            <a:endParaRPr lang="en-GB" dirty="0"/>
          </a:p>
        </p:txBody>
      </p:sp>
      <p:sp>
        <p:nvSpPr>
          <p:cNvPr id="3" name="Content Placeholder 2"/>
          <p:cNvSpPr>
            <a:spLocks noGrp="1"/>
          </p:cNvSpPr>
          <p:nvPr>
            <p:ph sz="quarter" idx="1"/>
          </p:nvPr>
        </p:nvSpPr>
        <p:spPr>
          <a:xfrm>
            <a:off x="914400" y="1447800"/>
            <a:ext cx="7772400" cy="4838720"/>
          </a:xfrm>
          <a:ln>
            <a:solidFill>
              <a:srgbClr val="FFFF00"/>
            </a:solidFill>
          </a:ln>
        </p:spPr>
        <p:txBody>
          <a:bodyPr>
            <a:normAutofit fontScale="92500" lnSpcReduction="10000"/>
          </a:bodyPr>
          <a:lstStyle/>
          <a:p>
            <a:r>
              <a:rPr lang="is-IS" sz="2800" b="1" dirty="0" smtClean="0"/>
              <a:t>Allsherjar stefnumótunarvinnu í gæða- öryggis og starfsmannamálum. </a:t>
            </a:r>
          </a:p>
          <a:p>
            <a:r>
              <a:rPr lang="is-IS" sz="2800" b="1" dirty="0" smtClean="0"/>
              <a:t>Kynningu</a:t>
            </a:r>
            <a:r>
              <a:rPr lang="is-IS" sz="2800" dirty="0" smtClean="0"/>
              <a:t>, hér heima og innan alþjóðlegu samtakanna.</a:t>
            </a:r>
          </a:p>
          <a:p>
            <a:r>
              <a:rPr lang="is-IS" sz="2800" dirty="0" smtClean="0"/>
              <a:t>Ánægju gesta og þátttöku.</a:t>
            </a:r>
          </a:p>
          <a:p>
            <a:r>
              <a:rPr lang="is-IS" sz="2800" dirty="0" smtClean="0"/>
              <a:t>Ánægju samstarfsaðila og </a:t>
            </a:r>
            <a:r>
              <a:rPr lang="is-IS" sz="2800" b="1" dirty="0" smtClean="0"/>
              <a:t>aukinn skilning </a:t>
            </a:r>
          </a:p>
          <a:p>
            <a:r>
              <a:rPr lang="is-IS" sz="2800" b="1" dirty="0" smtClean="0"/>
              <a:t>Ný tækifæri</a:t>
            </a:r>
          </a:p>
          <a:p>
            <a:r>
              <a:rPr lang="is-IS" sz="2800" dirty="0" smtClean="0"/>
              <a:t>Viðkenningar; </a:t>
            </a:r>
          </a:p>
          <a:p>
            <a:pPr lvl="1"/>
            <a:r>
              <a:rPr lang="is-IS" sz="2800" dirty="0" smtClean="0"/>
              <a:t>Umhverfisverðlaun Reykjavíkurborgar 2005 </a:t>
            </a:r>
          </a:p>
          <a:p>
            <a:r>
              <a:rPr lang="is-IS" sz="2800" dirty="0" smtClean="0"/>
              <a:t>Þátttöku innan alþjóðlegu samtakanna HI í gæðanefndum og umhverfisstarfi. </a:t>
            </a:r>
          </a:p>
          <a:p>
            <a:r>
              <a:rPr lang="is-IS" sz="2800" dirty="0" smtClean="0"/>
              <a:t>Meðvitund og virkni neytenda.</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smtClean="0"/>
              <a:t>Framtíðarsýn</a:t>
            </a:r>
            <a:endParaRPr lang="en-GB" dirty="0"/>
          </a:p>
        </p:txBody>
      </p:sp>
      <p:sp>
        <p:nvSpPr>
          <p:cNvPr id="3" name="Content Placeholder 2"/>
          <p:cNvSpPr>
            <a:spLocks noGrp="1"/>
          </p:cNvSpPr>
          <p:nvPr>
            <p:ph sz="quarter" idx="1"/>
          </p:nvPr>
        </p:nvSpPr>
        <p:spPr/>
        <p:txBody>
          <a:bodyPr/>
          <a:lstStyle/>
          <a:p>
            <a:endParaRPr lang="en-GB" dirty="0"/>
          </a:p>
        </p:txBody>
      </p:sp>
      <p:sp>
        <p:nvSpPr>
          <p:cNvPr id="4" name="Content Placeholder 3"/>
          <p:cNvSpPr>
            <a:spLocks noGrp="1"/>
          </p:cNvSpPr>
          <p:nvPr>
            <p:ph sz="quarter" idx="2"/>
          </p:nvPr>
        </p:nvSpPr>
        <p:spPr/>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smtClean="0"/>
              <a:t>Markmið 2009 - 2010</a:t>
            </a:r>
            <a:endParaRPr lang="en-GB" dirty="0"/>
          </a:p>
        </p:txBody>
      </p:sp>
      <p:sp>
        <p:nvSpPr>
          <p:cNvPr id="3" name="Content Placeholder 2"/>
          <p:cNvSpPr>
            <a:spLocks noGrp="1"/>
          </p:cNvSpPr>
          <p:nvPr>
            <p:ph sz="quarter" idx="1"/>
          </p:nvPr>
        </p:nvSpPr>
        <p:spPr/>
        <p:txBody>
          <a:bodyPr>
            <a:normAutofit fontScale="85000" lnSpcReduction="10000"/>
          </a:bodyPr>
          <a:lstStyle/>
          <a:p>
            <a:r>
              <a:rPr lang="de-DE" sz="3000" b="1" dirty="0" smtClean="0"/>
              <a:t>Endurnýjun á umhverfisvottun Svansins fyrir 2009-2012</a:t>
            </a:r>
          </a:p>
          <a:p>
            <a:pPr>
              <a:buNone/>
            </a:pPr>
            <a:r>
              <a:rPr lang="de-DE" sz="3000" b="1" dirty="0" smtClean="0"/>
              <a:t>  </a:t>
            </a:r>
          </a:p>
          <a:p>
            <a:r>
              <a:rPr lang="en-US" sz="3000" b="1" dirty="0" err="1" smtClean="0"/>
              <a:t>Náðst</a:t>
            </a:r>
            <a:r>
              <a:rPr lang="en-US" sz="3000" b="1" dirty="0" smtClean="0"/>
              <a:t> </a:t>
            </a:r>
            <a:r>
              <a:rPr lang="en-US" sz="3000" b="1" dirty="0" err="1" smtClean="0"/>
              <a:t>hefur</a:t>
            </a:r>
            <a:r>
              <a:rPr lang="en-US" sz="3000" b="1" dirty="0" smtClean="0"/>
              <a:t> </a:t>
            </a:r>
            <a:r>
              <a:rPr lang="en-US" sz="3000" b="1" dirty="0" err="1" smtClean="0"/>
              <a:t>jafnvægi</a:t>
            </a:r>
            <a:r>
              <a:rPr lang="en-US" sz="3000" b="1" dirty="0" smtClean="0"/>
              <a:t> í </a:t>
            </a:r>
            <a:r>
              <a:rPr lang="en-US" sz="3000" b="1" dirty="0" err="1" smtClean="0"/>
              <a:t>vinnu</a:t>
            </a:r>
            <a:r>
              <a:rPr lang="en-US" sz="3000" b="1" dirty="0" smtClean="0"/>
              <a:t> </a:t>
            </a:r>
            <a:r>
              <a:rPr lang="en-US" sz="3000" b="1" dirty="0" err="1" smtClean="0"/>
              <a:t>við</a:t>
            </a:r>
            <a:r>
              <a:rPr lang="en-US" sz="3000" b="1" dirty="0" smtClean="0"/>
              <a:t> </a:t>
            </a:r>
            <a:r>
              <a:rPr lang="en-US" sz="3000" b="1" dirty="0" err="1" smtClean="0"/>
              <a:t>stöðugar</a:t>
            </a:r>
            <a:r>
              <a:rPr lang="en-US" sz="3000" b="1" dirty="0" smtClean="0"/>
              <a:t> </a:t>
            </a:r>
            <a:r>
              <a:rPr lang="en-US" sz="3000" b="1" dirty="0" err="1" smtClean="0"/>
              <a:t>umbætur</a:t>
            </a:r>
            <a:r>
              <a:rPr lang="en-US" sz="3000" b="1" dirty="0" smtClean="0"/>
              <a:t> á </a:t>
            </a:r>
            <a:r>
              <a:rPr lang="en-US" sz="3000" b="1" dirty="0" err="1" smtClean="0"/>
              <a:t>umhverfisstarfi</a:t>
            </a:r>
            <a:r>
              <a:rPr lang="en-US" sz="3000" b="1" dirty="0" smtClean="0"/>
              <a:t> </a:t>
            </a:r>
            <a:r>
              <a:rPr lang="en-US" sz="3000" b="1" dirty="0" err="1" smtClean="0"/>
              <a:t>og</a:t>
            </a:r>
            <a:r>
              <a:rPr lang="en-US" sz="3000" b="1" dirty="0" smtClean="0"/>
              <a:t> </a:t>
            </a:r>
            <a:r>
              <a:rPr lang="en-US" sz="3000" b="1" dirty="0" err="1" smtClean="0"/>
              <a:t>umhverfisstjórnunar</a:t>
            </a:r>
            <a:r>
              <a:rPr lang="en-US" sz="3000" b="1" dirty="0" smtClean="0"/>
              <a:t> </a:t>
            </a:r>
            <a:r>
              <a:rPr lang="en-US" sz="3000" b="1" dirty="0" err="1" smtClean="0"/>
              <a:t>kerfi</a:t>
            </a:r>
            <a:r>
              <a:rPr lang="en-US" sz="3000" b="1" dirty="0" smtClean="0"/>
              <a:t> </a:t>
            </a:r>
            <a:r>
              <a:rPr lang="en-US" sz="3000" b="1" dirty="0" err="1" smtClean="0"/>
              <a:t>með</a:t>
            </a:r>
            <a:r>
              <a:rPr lang="en-US" sz="3000" b="1" dirty="0" smtClean="0"/>
              <a:t> </a:t>
            </a:r>
            <a:r>
              <a:rPr lang="en-US" sz="3000" b="1" dirty="0" err="1" smtClean="0"/>
              <a:t>þátttöku</a:t>
            </a:r>
            <a:r>
              <a:rPr lang="en-US" sz="3000" b="1" dirty="0" smtClean="0"/>
              <a:t/>
            </a:r>
            <a:br>
              <a:rPr lang="en-US" sz="3000" b="1" dirty="0" smtClean="0"/>
            </a:br>
            <a:r>
              <a:rPr lang="en-US" sz="3000" b="1" dirty="0" err="1" smtClean="0"/>
              <a:t>allra</a:t>
            </a:r>
            <a:r>
              <a:rPr lang="en-US" sz="3000" b="1" dirty="0" smtClean="0"/>
              <a:t> </a:t>
            </a:r>
            <a:r>
              <a:rPr lang="en-US" sz="3000" b="1" dirty="0" err="1" smtClean="0"/>
              <a:t>aðila</a:t>
            </a:r>
            <a:r>
              <a:rPr lang="en-US" sz="3000" b="1" dirty="0" smtClean="0"/>
              <a:t>; </a:t>
            </a:r>
            <a:r>
              <a:rPr lang="en-US" sz="3000" b="1" dirty="0" err="1" smtClean="0"/>
              <a:t>starfsfólk</a:t>
            </a:r>
            <a:r>
              <a:rPr lang="en-US" sz="3000" b="1" dirty="0" smtClean="0"/>
              <a:t>, </a:t>
            </a:r>
            <a:r>
              <a:rPr lang="en-US" sz="3000" b="1" dirty="0" err="1" smtClean="0"/>
              <a:t>gesta</a:t>
            </a:r>
            <a:r>
              <a:rPr lang="en-US" sz="3000" b="1" dirty="0" smtClean="0"/>
              <a:t> </a:t>
            </a:r>
            <a:r>
              <a:rPr lang="en-US" sz="3000" b="1" dirty="0" err="1" smtClean="0"/>
              <a:t>og</a:t>
            </a:r>
            <a:r>
              <a:rPr lang="en-US" sz="3000" b="1" dirty="0" smtClean="0"/>
              <a:t> </a:t>
            </a:r>
            <a:r>
              <a:rPr lang="en-US" sz="3000" b="1" dirty="0" err="1" smtClean="0"/>
              <a:t>samstarfsaðila</a:t>
            </a:r>
            <a:r>
              <a:rPr lang="en-US" sz="3000" b="1" dirty="0" smtClean="0"/>
              <a:t>. </a:t>
            </a:r>
            <a:endParaRPr lang="en-GB" sz="3000" dirty="0" smtClean="0"/>
          </a:p>
          <a:p>
            <a:endParaRPr lang="en-GB" sz="2800" dirty="0" smtClean="0"/>
          </a:p>
          <a:p>
            <a:endParaRPr lang="en-GB" dirty="0"/>
          </a:p>
        </p:txBody>
      </p:sp>
      <p:sp>
        <p:nvSpPr>
          <p:cNvPr id="4" name="Content Placeholder 3"/>
          <p:cNvSpPr>
            <a:spLocks noGrp="1"/>
          </p:cNvSpPr>
          <p:nvPr>
            <p:ph sz="quarter" idx="2"/>
          </p:nvPr>
        </p:nvSpPr>
        <p:spPr/>
        <p:txBody>
          <a:bodyPr>
            <a:normAutofit fontScale="85000" lnSpcReduction="10000"/>
          </a:bodyPr>
          <a:lstStyle/>
          <a:p>
            <a:r>
              <a:rPr lang="de-DE" sz="3000" b="1" dirty="0" smtClean="0"/>
              <a:t>Jafnvægi í nýtingu auðlinda og kaup á vörum til rekstursins helst á milli ára. </a:t>
            </a:r>
          </a:p>
          <a:p>
            <a:pPr>
              <a:buNone/>
            </a:pPr>
            <a:endParaRPr lang="en-GB" sz="3000" dirty="0" smtClean="0"/>
          </a:p>
          <a:p>
            <a:r>
              <a:rPr lang="de-DE" sz="3000" b="1" dirty="0" smtClean="0"/>
              <a:t>Allt starfsfólk, gestir og samstarfsfólk þekkja vel til umhverfisstefnu og –starfs og þeirra þáttar í að halda því við og þróa.</a:t>
            </a:r>
            <a:endParaRPr lang="en-GB" sz="3000" dirty="0" smtClean="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s-IS" dirty="0" smtClean="0"/>
              <a:t>Markmið</a:t>
            </a:r>
            <a:endParaRPr lang="en-GB" dirty="0"/>
          </a:p>
        </p:txBody>
      </p:sp>
      <p:sp>
        <p:nvSpPr>
          <p:cNvPr id="3" name="Content Placeholder 2"/>
          <p:cNvSpPr>
            <a:spLocks noGrp="1"/>
          </p:cNvSpPr>
          <p:nvPr>
            <p:ph sz="quarter" idx="1"/>
          </p:nvPr>
        </p:nvSpPr>
        <p:spPr/>
        <p:txBody>
          <a:bodyPr/>
          <a:lstStyle/>
          <a:p>
            <a:r>
              <a:rPr lang="is-IS" sz="3600" dirty="0" smtClean="0"/>
              <a:t>Unnin frá Umhverfisstefnu</a:t>
            </a:r>
          </a:p>
          <a:p>
            <a:r>
              <a:rPr lang="is-IS" sz="3600" dirty="0" smtClean="0"/>
              <a:t>Í samhengi við annað gæðastarf</a:t>
            </a:r>
          </a:p>
          <a:p>
            <a:r>
              <a:rPr lang="is-IS" sz="3600" dirty="0" smtClean="0"/>
              <a:t>Tímasett </a:t>
            </a:r>
          </a:p>
          <a:p>
            <a:r>
              <a:rPr lang="is-IS" sz="3600" dirty="0" smtClean="0"/>
              <a:t>Ábyrgðarsvið</a:t>
            </a:r>
          </a:p>
          <a:p>
            <a:r>
              <a:rPr lang="is-IS" sz="3600" dirty="0" smtClean="0"/>
              <a:t>Samstarf</a:t>
            </a:r>
          </a:p>
          <a:p>
            <a:endParaRPr lang="en-GB" dirty="0"/>
          </a:p>
        </p:txBody>
      </p:sp>
      <p:sp>
        <p:nvSpPr>
          <p:cNvPr id="4" name="Content Placeholder 3"/>
          <p:cNvSpPr>
            <a:spLocks noGrp="1"/>
          </p:cNvSpPr>
          <p:nvPr>
            <p:ph sz="quarter" idx="2"/>
          </p:nvPr>
        </p:nvSpPr>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pPr>
              <a:buNone/>
            </a:pPr>
            <a:endParaRPr lang="en-GB" dirty="0"/>
          </a:p>
        </p:txBody>
      </p:sp>
      <p:sp>
        <p:nvSpPr>
          <p:cNvPr id="4" name="Content Placeholder 3"/>
          <p:cNvSpPr>
            <a:spLocks noGrp="1"/>
          </p:cNvSpPr>
          <p:nvPr>
            <p:ph sz="quarter" idx="2"/>
          </p:nvPr>
        </p:nvSpPr>
        <p:spPr/>
        <p:txBody>
          <a:bodyPr/>
          <a:lstStyle/>
          <a:p>
            <a:endParaRPr lang="en-GB"/>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191</TotalTime>
  <Words>669</Words>
  <Application>Microsoft Office PowerPoint</Application>
  <PresentationFormat>On-screen Show (4:3)</PresentationFormat>
  <Paragraphs>121</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Equity</vt:lpstr>
      <vt:lpstr>Slide 1</vt:lpstr>
      <vt:lpstr>Svanurinn - Farfugl </vt:lpstr>
      <vt:lpstr>Gæðastefna Farfugla</vt:lpstr>
      <vt:lpstr>Vottanir – Farfuglaheimilið </vt:lpstr>
      <vt:lpstr>Svanurinn - </vt:lpstr>
      <vt:lpstr>Svanurinn kom af stað ..... </vt:lpstr>
      <vt:lpstr>Framtíðarsýn</vt:lpstr>
      <vt:lpstr>Markmið 2009 - 2010</vt:lpstr>
      <vt:lpstr>Markmið</vt:lpstr>
      <vt:lpstr>Slide 10</vt:lpstr>
    </vt:vector>
  </TitlesOfParts>
  <Company>Kerfisleiga Skýrr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bif.sigridur.ol</dc:creator>
  <cp:lastModifiedBy>UST</cp:lastModifiedBy>
  <cp:revision>24</cp:revision>
  <dcterms:created xsi:type="dcterms:W3CDTF">2009-02-18T21:07:13Z</dcterms:created>
  <dcterms:modified xsi:type="dcterms:W3CDTF">2009-02-26T12:11:19Z</dcterms:modified>
</cp:coreProperties>
</file>